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6" r:id="rId12"/>
    <p:sldId id="265" r:id="rId13"/>
    <p:sldId id="267" r:id="rId14"/>
    <p:sldId id="279" r:id="rId15"/>
    <p:sldId id="280" r:id="rId16"/>
    <p:sldId id="268" r:id="rId17"/>
    <p:sldId id="275" r:id="rId18"/>
    <p:sldId id="283" r:id="rId19"/>
    <p:sldId id="284" r:id="rId20"/>
    <p:sldId id="285" r:id="rId21"/>
    <p:sldId id="286" r:id="rId22"/>
    <p:sldId id="273" r:id="rId23"/>
    <p:sldId id="272" r:id="rId24"/>
    <p:sldId id="271" r:id="rId25"/>
    <p:sldId id="270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F6646-5E66-4233-8850-0F30F4670C7F}" v="1" dt="2018-09-16T16:45:41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5A732-C38B-4D3E-9AA8-F386AA0DD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VERNIER SOFTWARE &amp; TECHNOLOGY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5B6DE0-C793-46B9-8F65-3F53AA89DE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344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3B1E02-45EA-4BBC-9DB6-227D464FAE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36" y="788218"/>
            <a:ext cx="5065738" cy="30604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DDBA2C-3BED-4A21-964D-221AA26613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14" y="4012740"/>
            <a:ext cx="4308703" cy="28452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5EEEAC-9BB9-48AA-9642-3F56788EB0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647" y="0"/>
            <a:ext cx="2162705" cy="12095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D09BDA4-DDDF-4867-8F00-B3A6E9CB9EC0}"/>
              </a:ext>
            </a:extLst>
          </p:cNvPr>
          <p:cNvSpPr txBox="1"/>
          <p:nvPr/>
        </p:nvSpPr>
        <p:spPr>
          <a:xfrm>
            <a:off x="6707875" y="245942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Campo magnético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DF2465-65E7-4E4F-945A-B5E5B9748488}"/>
              </a:ext>
            </a:extLst>
          </p:cNvPr>
          <p:cNvSpPr txBox="1"/>
          <p:nvPr/>
        </p:nvSpPr>
        <p:spPr>
          <a:xfrm>
            <a:off x="10080385" y="860606"/>
            <a:ext cx="216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Movimiento rotativo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7C2620-6F9D-4526-918C-7C79EEC36FD8}"/>
              </a:ext>
            </a:extLst>
          </p:cNvPr>
          <p:cNvSpPr txBox="1"/>
          <p:nvPr/>
        </p:nvSpPr>
        <p:spPr>
          <a:xfrm>
            <a:off x="10211765" y="291553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Sensor dinámico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D2A3672-730F-4233-9DFC-3F604836E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44" y="4235324"/>
            <a:ext cx="3385555" cy="211749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9D63BD6-F5E5-45C1-9BA7-CB8FB93BAA37}"/>
              </a:ext>
            </a:extLst>
          </p:cNvPr>
          <p:cNvSpPr txBox="1"/>
          <p:nvPr/>
        </p:nvSpPr>
        <p:spPr>
          <a:xfrm>
            <a:off x="9302620" y="5435370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Acelerómetro de 3 ejes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F372F1-2014-40D0-84DB-7FACABCB2E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719" y="4965039"/>
            <a:ext cx="3016474" cy="17231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D33C2C7-D202-41AB-9663-23B81E4F04D0}"/>
              </a:ext>
            </a:extLst>
          </p:cNvPr>
          <p:cNvSpPr txBox="1"/>
          <p:nvPr/>
        </p:nvSpPr>
        <p:spPr>
          <a:xfrm>
            <a:off x="6981552" y="609157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Dinamómetro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3C32F8-BBC5-468E-9E07-95B728D25800}"/>
              </a:ext>
            </a:extLst>
          </p:cNvPr>
          <p:cNvSpPr txBox="1"/>
          <p:nvPr/>
        </p:nvSpPr>
        <p:spPr>
          <a:xfrm>
            <a:off x="250430" y="341623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Vernier SW &amp; </a:t>
            </a:r>
            <a:r>
              <a:rPr lang="es-CO" b="1" dirty="0" err="1">
                <a:solidFill>
                  <a:schemeClr val="bg1"/>
                </a:solidFill>
              </a:rPr>
              <a:t>technologies</a:t>
            </a:r>
            <a:r>
              <a:rPr lang="es-CO" b="1" dirty="0">
                <a:solidFill>
                  <a:schemeClr val="bg1"/>
                </a:solidFill>
              </a:rPr>
              <a:t>: Metodología 1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B03C607A-7BA8-413B-BBDA-A4A66A896405}"/>
              </a:ext>
            </a:extLst>
          </p:cNvPr>
          <p:cNvSpPr/>
          <p:nvPr/>
        </p:nvSpPr>
        <p:spPr>
          <a:xfrm rot="1566085">
            <a:off x="3280434" y="3355892"/>
            <a:ext cx="513184" cy="820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B89E7FD-91AE-4C1F-9677-FE15DCBF971B}"/>
              </a:ext>
            </a:extLst>
          </p:cNvPr>
          <p:cNvSpPr/>
          <p:nvPr/>
        </p:nvSpPr>
        <p:spPr>
          <a:xfrm rot="19484126" flipH="1">
            <a:off x="5671960" y="1255509"/>
            <a:ext cx="845204" cy="361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E6DAA4E4-019C-4FA3-A620-96F95679B14F}"/>
              </a:ext>
            </a:extLst>
          </p:cNvPr>
          <p:cNvSpPr/>
          <p:nvPr/>
        </p:nvSpPr>
        <p:spPr>
          <a:xfrm flipH="1" flipV="1">
            <a:off x="6396184" y="2080727"/>
            <a:ext cx="975257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D9710D8-FB98-452E-990D-95493F3670CD}"/>
              </a:ext>
            </a:extLst>
          </p:cNvPr>
          <p:cNvSpPr/>
          <p:nvPr/>
        </p:nvSpPr>
        <p:spPr>
          <a:xfrm rot="941438" flipH="1" flipV="1">
            <a:off x="6406797" y="3210011"/>
            <a:ext cx="1607982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9CDA1EC-0E3E-42B2-853A-8210D40BC96C}"/>
              </a:ext>
            </a:extLst>
          </p:cNvPr>
          <p:cNvSpPr/>
          <p:nvPr/>
        </p:nvSpPr>
        <p:spPr>
          <a:xfrm rot="1580785" flipH="1" flipV="1">
            <a:off x="6164732" y="4119666"/>
            <a:ext cx="1629940" cy="303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D5D49E78-AF1F-4608-97B8-EB7A3C2EAD1D}"/>
              </a:ext>
            </a:extLst>
          </p:cNvPr>
          <p:cNvSpPr/>
          <p:nvPr/>
        </p:nvSpPr>
        <p:spPr>
          <a:xfrm rot="4413361" flipH="1" flipV="1">
            <a:off x="4632903" y="4621420"/>
            <a:ext cx="1194964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DB52FF0-8993-43DA-BA40-9F4391FE20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833" y="1033752"/>
            <a:ext cx="2486376" cy="14287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DA8507A-968B-49D7-8FE2-C90ECE65BE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812" y="2375998"/>
            <a:ext cx="3240410" cy="15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BDAAB7-CEAF-4C54-A110-E8B914CE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904389"/>
            <a:ext cx="91916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6F4D18-D28F-4061-ADCD-11C2EACBDE45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F54DAF-6BEA-4CC8-8AC0-E874BCC8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5" y="1470277"/>
            <a:ext cx="10342304" cy="43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E57A80-130A-454F-BAD0-BA2DFA196743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D91B0B-2CD3-4124-99C2-A63F6D73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" y="845596"/>
            <a:ext cx="10156795" cy="57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9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DDBA2C-3BED-4A21-964D-221AA26613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37" y="4012740"/>
            <a:ext cx="4308703" cy="2845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60F29B-297A-4330-BAF1-4C5994888D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031" y="4649272"/>
            <a:ext cx="2713941" cy="22833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D09BDA4-DDDF-4867-8F00-B3A6E9CB9EC0}"/>
              </a:ext>
            </a:extLst>
          </p:cNvPr>
          <p:cNvSpPr txBox="1"/>
          <p:nvPr/>
        </p:nvSpPr>
        <p:spPr>
          <a:xfrm>
            <a:off x="8394099" y="145891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Campo magnético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DF2465-65E7-4E4F-945A-B5E5B9748488}"/>
              </a:ext>
            </a:extLst>
          </p:cNvPr>
          <p:cNvSpPr txBox="1"/>
          <p:nvPr/>
        </p:nvSpPr>
        <p:spPr>
          <a:xfrm>
            <a:off x="10244287" y="5346290"/>
            <a:ext cx="216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Fuerza y aceleración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D60F0CE-1411-466A-914B-A70856C31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939" y="3072910"/>
            <a:ext cx="3508202" cy="1806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7C2620-6F9D-4526-918C-7C79EEC36FD8}"/>
              </a:ext>
            </a:extLst>
          </p:cNvPr>
          <p:cNvSpPr txBox="1"/>
          <p:nvPr/>
        </p:nvSpPr>
        <p:spPr>
          <a:xfrm>
            <a:off x="10063652" y="2901646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Carro mecánico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D63BD6-F5E5-45C1-9BA7-CB8FB93BAA37}"/>
              </a:ext>
            </a:extLst>
          </p:cNvPr>
          <p:cNvSpPr txBox="1"/>
          <p:nvPr/>
        </p:nvSpPr>
        <p:spPr>
          <a:xfrm>
            <a:off x="2800095" y="2383952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Acelerómetro de 3 ejes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33C2C7-D202-41AB-9663-23B81E4F04D0}"/>
              </a:ext>
            </a:extLst>
          </p:cNvPr>
          <p:cNvSpPr txBox="1"/>
          <p:nvPr/>
        </p:nvSpPr>
        <p:spPr>
          <a:xfrm>
            <a:off x="68169" y="287921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Movimiento rotativo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3C32F8-BBC5-468E-9E07-95B728D25800}"/>
              </a:ext>
            </a:extLst>
          </p:cNvPr>
          <p:cNvSpPr txBox="1"/>
          <p:nvPr/>
        </p:nvSpPr>
        <p:spPr>
          <a:xfrm>
            <a:off x="250430" y="341623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Vernier SW &amp; </a:t>
            </a:r>
            <a:r>
              <a:rPr lang="es-CO" b="1" dirty="0" err="1">
                <a:solidFill>
                  <a:schemeClr val="bg1"/>
                </a:solidFill>
              </a:rPr>
              <a:t>technologies</a:t>
            </a:r>
            <a:r>
              <a:rPr lang="es-CO" b="1" dirty="0">
                <a:solidFill>
                  <a:schemeClr val="bg1"/>
                </a:solidFill>
              </a:rPr>
              <a:t>: Metodología 2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B89E7FD-91AE-4C1F-9677-FE15DCBF971B}"/>
              </a:ext>
            </a:extLst>
          </p:cNvPr>
          <p:cNvSpPr/>
          <p:nvPr/>
        </p:nvSpPr>
        <p:spPr>
          <a:xfrm rot="13702945" flipH="1">
            <a:off x="1561050" y="3520869"/>
            <a:ext cx="845204" cy="361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E6DAA4E4-019C-4FA3-A620-96F95679B14F}"/>
              </a:ext>
            </a:extLst>
          </p:cNvPr>
          <p:cNvSpPr/>
          <p:nvPr/>
        </p:nvSpPr>
        <p:spPr>
          <a:xfrm rot="16643494" flipH="1" flipV="1">
            <a:off x="3262346" y="3123689"/>
            <a:ext cx="975257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D9710D8-FB98-452E-990D-95493F3670CD}"/>
              </a:ext>
            </a:extLst>
          </p:cNvPr>
          <p:cNvSpPr/>
          <p:nvPr/>
        </p:nvSpPr>
        <p:spPr>
          <a:xfrm rot="19180977" flipH="1" flipV="1">
            <a:off x="4993992" y="3184220"/>
            <a:ext cx="1607982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9CDA1EC-0E3E-42B2-853A-8210D40BC96C}"/>
              </a:ext>
            </a:extLst>
          </p:cNvPr>
          <p:cNvSpPr/>
          <p:nvPr/>
        </p:nvSpPr>
        <p:spPr>
          <a:xfrm rot="937088" flipH="1" flipV="1">
            <a:off x="6057381" y="5225824"/>
            <a:ext cx="1629940" cy="303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D5D49E78-AF1F-4608-97B8-EB7A3C2EAD1D}"/>
              </a:ext>
            </a:extLst>
          </p:cNvPr>
          <p:cNvSpPr/>
          <p:nvPr/>
        </p:nvSpPr>
        <p:spPr>
          <a:xfrm rot="21024437" flipH="1" flipV="1">
            <a:off x="5836039" y="4218043"/>
            <a:ext cx="1194964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BFA81C-3B36-4FBC-910C-4C32B5BAF3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0" y="1776948"/>
            <a:ext cx="2081496" cy="12136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BD7CF6-C15A-4D5E-AB01-C4BF94746C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04" y="1254634"/>
            <a:ext cx="2193694" cy="11472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F0C560-0D31-4B2F-9292-D677C1B6A1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94" y="1354475"/>
            <a:ext cx="2355571" cy="161776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C80C6BEA-9937-4252-AB3E-EDD6EF7076EE}"/>
              </a:ext>
            </a:extLst>
          </p:cNvPr>
          <p:cNvSpPr txBox="1"/>
          <p:nvPr/>
        </p:nvSpPr>
        <p:spPr>
          <a:xfrm>
            <a:off x="3083095" y="436806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</a:rPr>
              <a:t>BlueTooth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1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0C8BA0-B62B-4EDC-8A30-9CF4BB4F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09662"/>
            <a:ext cx="12115800" cy="46386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92AF00-CE21-44FE-88CA-75990C48FE4F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374409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DEE780-A9E5-4255-AB40-7CF3A3CF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5" y="750644"/>
            <a:ext cx="10898155" cy="39790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2E0799-80DF-40B8-B4A9-E501B3E5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69" y="4640323"/>
            <a:ext cx="10022633" cy="22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3B3657-7E3A-4BA1-8490-414C17357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47" y="4381325"/>
            <a:ext cx="5765594" cy="21740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7DB291-1DAC-4AC9-B7A7-CF8C99EBB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21" y="3703092"/>
            <a:ext cx="6058776" cy="24330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CCF962-9E28-4F6B-93AE-F26C5F544D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179"/>
            <a:ext cx="6220597" cy="25166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63024C-23B1-466E-B1AC-B339E33266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329" y="1678929"/>
            <a:ext cx="6493912" cy="21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2AB5-E592-4098-8725-8EDD9231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USUARIOS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3F3E5-BDE8-40BB-A961-2E826A3F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289004" cy="29966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Gran 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del Rosario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Nacional sede Bogotá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Nacional sede Medellín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 los 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Santo Tomas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Unipanamericana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A5A7C6A-4072-4A96-8AE5-FFF00036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5DB5C4-77B6-436E-A4AF-90AFF048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1" y="1482887"/>
            <a:ext cx="6163412" cy="372359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41D4DC-1475-4C6E-A3A4-BC2B9B796BA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2060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2AB5-E592-4098-8725-8EDD9231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USUARIOS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CD7173-CCAD-446D-A492-065659956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20" y="1483567"/>
            <a:ext cx="6926392" cy="3480319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3F3E5-BDE8-40BB-A961-2E826A3F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223690" cy="275408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 la Salle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San Gil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Icesi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Antonio Nariño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Jorge  Tadeo Lozano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Colegio mayor de Cundinamarca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94D050-21B4-48C5-BAC1-545036263442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70480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67BE9-CB5B-484A-9D09-9C8BD62E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12" y="914400"/>
            <a:ext cx="6019800" cy="1143000"/>
          </a:xfrm>
        </p:spPr>
        <p:txBody>
          <a:bodyPr/>
          <a:lstStyle/>
          <a:p>
            <a:r>
              <a:rPr lang="es-CO" dirty="0"/>
              <a:t>1957 - </a:t>
            </a:r>
            <a:r>
              <a:rPr lang="es-CO" i="1" dirty="0" err="1"/>
              <a:t>Prosteyshiy</a:t>
            </a:r>
            <a:r>
              <a:rPr lang="es-CO" i="1" dirty="0"/>
              <a:t> Sputnik-1</a:t>
            </a:r>
            <a:r>
              <a:rPr lang="es-CO" dirty="0"/>
              <a:t>, "Elementary </a:t>
            </a:r>
            <a:r>
              <a:rPr lang="es-CO" dirty="0" err="1"/>
              <a:t>Satellite</a:t>
            </a:r>
            <a:r>
              <a:rPr lang="es-CO" dirty="0"/>
              <a:t> 1"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0346256-F44D-4F07-93FE-BBCF9A955C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ACF911-1637-4E8F-9E94-A205F672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1" y="2329196"/>
            <a:ext cx="6175343" cy="3157204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Esfera metálica de 58 cm de diámetro con 4 antenas emitiendo señales de radio fácilmente detectables aun por radio aficionados.</a:t>
            </a:r>
          </a:p>
          <a:p>
            <a:r>
              <a:rPr lang="es-CO" dirty="0"/>
              <a:t>Velocidad 29,000 </a:t>
            </a:r>
            <a:r>
              <a:rPr lang="es-CO" dirty="0" err="1"/>
              <a:t>Kms</a:t>
            </a:r>
            <a:r>
              <a:rPr lang="es-CO" dirty="0"/>
              <a:t>/hora recorriendo una órbita en 96,2 minutos</a:t>
            </a:r>
          </a:p>
          <a:p>
            <a:r>
              <a:rPr lang="es-CO" dirty="0"/>
              <a:t>Transmisión a 20 y 40 MHz</a:t>
            </a:r>
          </a:p>
          <a:p>
            <a:r>
              <a:rPr lang="es-CO" dirty="0"/>
              <a:t>Transmisión de 21 días hasta agotar baterías</a:t>
            </a:r>
          </a:p>
          <a:p>
            <a:r>
              <a:rPr lang="es-CO" dirty="0"/>
              <a:t>Reingresó a la atmósfera y se quemó 3 meses después de dar 1440 vueltas a la tierra y recorrer 70 millones de KM</a:t>
            </a:r>
          </a:p>
          <a:p>
            <a:r>
              <a:rPr lang="es-CO" dirty="0"/>
              <a:t>Sorpresa precipita la CRISIS DEL SPUTNIK dispara la CARRERA ESPACIAL como parte de la GUERRA FRÍA</a:t>
            </a:r>
          </a:p>
          <a:p>
            <a:r>
              <a:rPr lang="es-CO" dirty="0"/>
              <a:t>El lanzamiento del SPUTNIK genera desarrollos políticos, militares, tecnológicos y científicos</a:t>
            </a:r>
          </a:p>
        </p:txBody>
      </p:sp>
    </p:spTree>
    <p:extLst>
      <p:ext uri="{BB962C8B-B14F-4D97-AF65-F5344CB8AC3E}">
        <p14:creationId xmlns:p14="http://schemas.microsoft.com/office/powerpoint/2010/main" val="239922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2AB5-E592-4098-8725-8EDD9231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USUARIOS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3F3E5-BDE8-40BB-A961-2E826A3F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736874" cy="351634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 Ibagué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Sergio arboleda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Militar Nueva granada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del Quindío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del Bosque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 la Sabana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Pedagógica y Tecnológica de Colombia UPTC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UNAB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70702F-F76E-4CEC-A4F8-60F84EAD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176459-1808-457D-B76B-7C381576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2" y="954055"/>
            <a:ext cx="6197519" cy="47720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CC36CC-002A-45CE-B71F-2D2579A6FAFC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108618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2AB5-E592-4098-8725-8EDD9231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USUARIOS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3F3E5-BDE8-40BB-A961-2E826A3F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5106988" cy="37846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ICESI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del Valle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de Antioquia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Distrital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Pedagógica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Mayoría de colegios con Bachillerato Internacional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F25112-C3DF-4CF2-AFB3-D786F349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B0B04C-3700-4A8D-92B0-2D42F574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54" y="1007219"/>
            <a:ext cx="6050434" cy="47964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81837B-558D-4F25-8363-7EA38E3BCFBD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426761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6A32EB-5477-46D0-BEA4-2F5CAD32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0"/>
            <a:ext cx="8269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3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6ED93D-AAA9-498C-B6A4-FBCED1EDF63B}"/>
              </a:ext>
            </a:extLst>
          </p:cNvPr>
          <p:cNvSpPr txBox="1"/>
          <p:nvPr/>
        </p:nvSpPr>
        <p:spPr>
          <a:xfrm>
            <a:off x="403030" y="2127379"/>
            <a:ext cx="11742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dirty="0"/>
              <a:t>GRACIAS POR SU AMABLE ATENCIÓN</a:t>
            </a:r>
          </a:p>
          <a:p>
            <a:pPr algn="ctr"/>
            <a:endParaRPr lang="es-CO" sz="3600" dirty="0"/>
          </a:p>
          <a:p>
            <a:pPr algn="ctr"/>
            <a:r>
              <a:rPr lang="es-CO" sz="3600" dirty="0"/>
              <a:t>VEAMOS UNA DEMOSTRACIÓN DEL USO DE VERNIER</a:t>
            </a:r>
          </a:p>
        </p:txBody>
      </p:sp>
    </p:spTree>
    <p:extLst>
      <p:ext uri="{BB962C8B-B14F-4D97-AF65-F5344CB8AC3E}">
        <p14:creationId xmlns:p14="http://schemas.microsoft.com/office/powerpoint/2010/main" val="334370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20021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6539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FE9B1B-E11B-4653-BD7D-EA77BD0B5B91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143586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A4279D-0183-4D9E-A40E-BB4F2AD3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" y="261645"/>
            <a:ext cx="6118938" cy="41106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72A5FC-D515-4894-96D5-76DA9C827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030" y="694450"/>
            <a:ext cx="2834077" cy="28340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E70586-D398-4612-A9E8-7E0F4FDE8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18" y="4589849"/>
            <a:ext cx="6824760" cy="20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33D62-1294-4AE3-B854-FD868B24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759" y="-270588"/>
            <a:ext cx="5271795" cy="1921819"/>
          </a:xfrm>
        </p:spPr>
        <p:txBody>
          <a:bodyPr/>
          <a:lstStyle/>
          <a:p>
            <a:r>
              <a:rPr lang="es-CO" dirty="0"/>
              <a:t>1957-60 PSSC – PHYSICAL SCIENCE STUDY COMITEE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E533770-68FD-465F-9573-778CBD30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818474"/>
            <a:ext cx="5054114" cy="4288507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F2858-BFE2-4698-BFA9-E5ACDE5F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8770" y="1977802"/>
            <a:ext cx="5355772" cy="3455750"/>
          </a:xfrm>
        </p:spPr>
        <p:txBody>
          <a:bodyPr>
            <a:normAutofit/>
          </a:bodyPr>
          <a:lstStyle/>
          <a:p>
            <a:r>
              <a:rPr lang="en-US" dirty="0"/>
              <a:t>Los </a:t>
            </a:r>
            <a:r>
              <a:rPr lang="en-US" dirty="0" err="1"/>
              <a:t>profesores</a:t>
            </a:r>
            <a:r>
              <a:rPr lang="en-US" dirty="0"/>
              <a:t> de MIT Jerrold Zacharias y Francis Friedman </a:t>
            </a:r>
            <a:r>
              <a:rPr lang="en-US" dirty="0" err="1"/>
              <a:t>reciben</a:t>
            </a:r>
            <a:r>
              <a:rPr lang="en-US" dirty="0"/>
              <a:t> el </a:t>
            </a:r>
            <a:r>
              <a:rPr lang="en-US" dirty="0" err="1"/>
              <a:t>encargo</a:t>
            </a:r>
            <a:r>
              <a:rPr lang="en-US" dirty="0"/>
              <a:t> de </a:t>
            </a:r>
            <a:r>
              <a:rPr lang="en-US" dirty="0" err="1"/>
              <a:t>reformar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de </a:t>
            </a:r>
            <a:r>
              <a:rPr lang="en-US" dirty="0" err="1"/>
              <a:t>ciencias</a:t>
            </a:r>
            <a:r>
              <a:rPr lang="en-US" dirty="0"/>
              <a:t> </a:t>
            </a:r>
            <a:r>
              <a:rPr lang="en-US" dirty="0" err="1"/>
              <a:t>fundamentales</a:t>
            </a:r>
            <a:r>
              <a:rPr lang="en-US" dirty="0"/>
              <a:t>.</a:t>
            </a:r>
          </a:p>
          <a:p>
            <a:r>
              <a:rPr lang="en-US" b="1" dirty="0"/>
              <a:t>PROBLEMA:</a:t>
            </a:r>
          </a:p>
          <a:p>
            <a:r>
              <a:rPr lang="en-US" dirty="0"/>
              <a:t>La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tradicional</a:t>
            </a:r>
            <a:r>
              <a:rPr lang="en-US" dirty="0"/>
              <a:t> que no </a:t>
            </a:r>
            <a:r>
              <a:rPr lang="en-US" dirty="0" err="1"/>
              <a:t>transmite</a:t>
            </a:r>
            <a:r>
              <a:rPr lang="en-US" dirty="0"/>
              <a:t> un </a:t>
            </a:r>
            <a:r>
              <a:rPr lang="en-US" dirty="0" err="1"/>
              <a:t>sentido</a:t>
            </a:r>
            <a:r>
              <a:rPr lang="en-US" dirty="0"/>
              <a:t> de </a:t>
            </a:r>
            <a:r>
              <a:rPr lang="en-US" dirty="0" err="1"/>
              <a:t>emoción</a:t>
            </a:r>
            <a:r>
              <a:rPr lang="en-US" dirty="0"/>
              <a:t> e </a:t>
            </a:r>
            <a:r>
              <a:rPr lang="en-US" dirty="0" err="1"/>
              <a:t>indagación</a:t>
            </a:r>
            <a:r>
              <a:rPr lang="en-US" dirty="0"/>
              <a:t>.</a:t>
            </a:r>
          </a:p>
          <a:p>
            <a:r>
              <a:rPr lang="es-CO" b="1" dirty="0"/>
              <a:t>SOLUCIÓN:</a:t>
            </a:r>
          </a:p>
          <a:p>
            <a:r>
              <a:rPr lang="es-CO" dirty="0"/>
              <a:t>Énfasis en la indagación física, en torno a principios amplios, en vez de una serie de ecuaciones dispares para ser memorizadas. </a:t>
            </a:r>
          </a:p>
        </p:txBody>
      </p:sp>
    </p:spTree>
    <p:extLst>
      <p:ext uri="{BB962C8B-B14F-4D97-AF65-F5344CB8AC3E}">
        <p14:creationId xmlns:p14="http://schemas.microsoft.com/office/powerpoint/2010/main" val="239654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33D62-1294-4AE3-B854-FD868B24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759" y="-270588"/>
            <a:ext cx="5271795" cy="1921819"/>
          </a:xfrm>
        </p:spPr>
        <p:txBody>
          <a:bodyPr/>
          <a:lstStyle/>
          <a:p>
            <a:r>
              <a:rPr lang="es-CO" dirty="0"/>
              <a:t>1957-60 PSSC – PHYSICAL SCIENCE STUDY COMITEE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E533770-68FD-465F-9573-778CBD30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818474"/>
            <a:ext cx="5054114" cy="4288507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F2858-BFE2-4698-BFA9-E5ACDE5F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6781" y="2033785"/>
            <a:ext cx="5570377" cy="3984459"/>
          </a:xfrm>
        </p:spPr>
        <p:txBody>
          <a:bodyPr>
            <a:normAutofit lnSpcReduction="10000"/>
          </a:bodyPr>
          <a:lstStyle/>
          <a:p>
            <a:r>
              <a:rPr lang="es-CO" b="1" dirty="0"/>
              <a:t>SOLUCIÓN: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resta importancia a los detalles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cubren menos temas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destaca una comprensión profunda de los principios fundamentales y el espíritu y la cultura de la investigación científica.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El trabajo de laboratorio práctico se considera una parte integral del curso: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600" dirty="0"/>
              <a:t>Exploraciones abiertas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600" dirty="0"/>
              <a:t>Descubrimiento de nuevos conceptos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600" dirty="0"/>
              <a:t>Investigación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600" strike="sngStrike" dirty="0"/>
              <a:t>Simple verificación del conocimiento recibido</a:t>
            </a:r>
          </a:p>
        </p:txBody>
      </p:sp>
    </p:spTree>
    <p:extLst>
      <p:ext uri="{BB962C8B-B14F-4D97-AF65-F5344CB8AC3E}">
        <p14:creationId xmlns:p14="http://schemas.microsoft.com/office/powerpoint/2010/main" val="29578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33D62-1294-4AE3-B854-FD868B24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759" y="432365"/>
            <a:ext cx="5271795" cy="1921819"/>
          </a:xfrm>
        </p:spPr>
        <p:txBody>
          <a:bodyPr/>
          <a:lstStyle/>
          <a:p>
            <a:r>
              <a:rPr lang="es-CO" dirty="0"/>
              <a:t>1963 PSSC – PHYSICAL SCIENCE STUDY COMITEE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F2858-BFE2-4698-BFA9-E5ACDE5F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1467" y="2839060"/>
            <a:ext cx="5570377" cy="39844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Alberto Ospina Taborda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Permiso USA para implementar PSSC en 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Implementación con el Ministerio de Educación Nacional.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Fundación de Cienytec Ltda.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50B6C0-F984-4F8C-A8A9-758768A75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46" y="37035"/>
            <a:ext cx="2046513" cy="2712481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F8A9CAB-69E2-49CC-8E2A-B3A3DED0C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46" y="2992122"/>
            <a:ext cx="5492652" cy="36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6C4311-4412-46F7-9096-CA0B6F378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0" y="0"/>
            <a:ext cx="2862798" cy="222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B0F6F5-FB84-4C56-BC62-EA01C1ED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72" y="2268870"/>
            <a:ext cx="3295650" cy="32575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BADCA5-4885-4F5E-A99A-5BF5C14AA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21" y="250760"/>
            <a:ext cx="3800475" cy="2400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B33A86-394D-4ACA-B261-53D0D1449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53602"/>
            <a:ext cx="2362200" cy="32289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6FB4E9-199F-4914-A7AD-EF077F684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945" y="111870"/>
            <a:ext cx="3819525" cy="2228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60486A-4001-452E-9145-2160E5E1E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266" y="1929893"/>
            <a:ext cx="2333625" cy="3181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24ACA0-7097-44DD-8C0D-8614363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2891" y="3364829"/>
            <a:ext cx="2618306" cy="30811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0FFB30-17FA-428C-87E4-6D436C3A01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1689" y="1850913"/>
            <a:ext cx="2857500" cy="24193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E6A3F4-43A7-4239-A02B-E9913251FE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8206" y="4017491"/>
            <a:ext cx="1457325" cy="2857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A3C9B92-E99A-4F06-91D7-912E9B4AF1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1549" y="5468127"/>
            <a:ext cx="43910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1CD376-7EF4-4284-B90B-02846DA9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5" y="718356"/>
            <a:ext cx="9927771" cy="58824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08618A-8697-425C-8AEE-0397FF88538D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2185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60F49C-A0F1-4ECC-8AA3-19F7684D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1" y="705335"/>
            <a:ext cx="9010650" cy="4943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53A79B-6751-41A5-A97D-54E043913C09}"/>
              </a:ext>
            </a:extLst>
          </p:cNvPr>
          <p:cNvSpPr txBox="1"/>
          <p:nvPr/>
        </p:nvSpPr>
        <p:spPr>
          <a:xfrm>
            <a:off x="765110" y="5756988"/>
            <a:ext cx="917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Ruedas de baja fricción para un movimiento uniforme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Insertos intercambiables magnéticos y de gancho para colisiones elásticas e inelásticas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8A98B2-242E-43FD-BBBD-1A2FF432B50D}"/>
              </a:ext>
            </a:extLst>
          </p:cNvPr>
          <p:cNvSpPr txBox="1"/>
          <p:nvPr/>
        </p:nvSpPr>
        <p:spPr>
          <a:xfrm>
            <a:off x="9323031" y="634482"/>
            <a:ext cx="28689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Rueda codificada informar la posición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Acelerómetro de 3 ejes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Sensor de fuerza mide empuje y tirones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Bandejas de masa para cambiar la masa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Émbolo para estudios de colisión e impulso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1A91CC-03E9-416B-A274-571F8A475877}"/>
              </a:ext>
            </a:extLst>
          </p:cNvPr>
          <p:cNvSpPr txBox="1"/>
          <p:nvPr/>
        </p:nvSpPr>
        <p:spPr>
          <a:xfrm>
            <a:off x="531845" y="139959"/>
            <a:ext cx="73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VERNIER SOFTWARE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110770361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533</Words>
  <Application>Microsoft Office PowerPoint</Application>
  <PresentationFormat>Panorámica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Sector</vt:lpstr>
      <vt:lpstr>VERNIER SOFTWARE &amp; TECHNOLOGY</vt:lpstr>
      <vt:lpstr>1957 - Prosteyshiy Sputnik-1, "Elementary Satellite 1"</vt:lpstr>
      <vt:lpstr>Presentación de PowerPoint</vt:lpstr>
      <vt:lpstr>1957-60 PSSC – PHYSICAL SCIENCE STUDY COMITEE</vt:lpstr>
      <vt:lpstr>1957-60 PSSC – PHYSICAL SCIENCE STUDY COMITEE</vt:lpstr>
      <vt:lpstr>1963 PSSC – PHYSICAL SCIENCE STUDY COMITEE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USUARIOS</vt:lpstr>
      <vt:lpstr>USUARIOS</vt:lpstr>
      <vt:lpstr>USUARIOS</vt:lpstr>
      <vt:lpstr>USUARIOS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VERNIER SOFTWARE &amp; TECHNOLOGY</dc:title>
  <dc:creator>Ricardo Ospina</dc:creator>
  <cp:lastModifiedBy>Ricardo Ospina</cp:lastModifiedBy>
  <cp:revision>14</cp:revision>
  <dcterms:created xsi:type="dcterms:W3CDTF">2018-04-26T11:18:34Z</dcterms:created>
  <dcterms:modified xsi:type="dcterms:W3CDTF">2020-12-03T19:45:46Z</dcterms:modified>
</cp:coreProperties>
</file>