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051" r:id="rId2"/>
    <p:sldId id="269" r:id="rId3"/>
    <p:sldId id="543" r:id="rId4"/>
    <p:sldId id="265" r:id="rId5"/>
    <p:sldId id="546" r:id="rId6"/>
    <p:sldId id="374" r:id="rId7"/>
    <p:sldId id="375" r:id="rId8"/>
    <p:sldId id="260" r:id="rId9"/>
    <p:sldId id="468" r:id="rId10"/>
    <p:sldId id="437" r:id="rId11"/>
    <p:sldId id="513" r:id="rId12"/>
    <p:sldId id="384" r:id="rId13"/>
    <p:sldId id="493" r:id="rId14"/>
    <p:sldId id="1068" r:id="rId15"/>
    <p:sldId id="355" r:id="rId16"/>
    <p:sldId id="548" r:id="rId17"/>
    <p:sldId id="549" r:id="rId18"/>
    <p:sldId id="550" r:id="rId19"/>
    <p:sldId id="551" r:id="rId20"/>
    <p:sldId id="553" r:id="rId21"/>
    <p:sldId id="554" r:id="rId22"/>
    <p:sldId id="1069" r:id="rId23"/>
    <p:sldId id="505" r:id="rId24"/>
    <p:sldId id="559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3" autoAdjust="0"/>
    <p:restoredTop sz="88317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53475570783204"/>
          <c:y val="5.3833759654635001E-2"/>
          <c:w val="0.68994108465113857"/>
          <c:h val="0.93420318264433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rgbClr val="FF33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9D-4B46-9B28-21628C434BC0}"/>
              </c:ext>
            </c:extLst>
          </c:dPt>
          <c:dPt>
            <c:idx val="1"/>
            <c:bubble3D val="0"/>
            <c:explosion val="7"/>
            <c:spPr>
              <a:solidFill>
                <a:srgbClr val="76DE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9D-4B46-9B28-21628C434BC0}"/>
              </c:ext>
            </c:extLst>
          </c:dPt>
          <c:dPt>
            <c:idx val="2"/>
            <c:bubble3D val="0"/>
            <c:explosion val="19"/>
            <c:spPr>
              <a:solidFill>
                <a:srgbClr val="FCC16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9D-4B46-9B28-21628C434BC0}"/>
              </c:ext>
            </c:extLst>
          </c:dPt>
          <c:cat>
            <c:strRef>
              <c:f>Feuil1!$A$2:$A$4</c:f>
              <c:strCache>
                <c:ptCount val="3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9D-4B46-9B28-21628C434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9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64790-AA5E-4EF2-B07F-BCAF8FDCD633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F2295-66D8-4FEA-8360-F8081D4ABE1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3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902B3-410E-4039-A729-C50A99A78DE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428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438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567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795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766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178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491A-99F7-4783-BD63-26FCD6B227B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00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902B3-410E-4039-A729-C50A99A78DE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10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637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022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5491A-99F7-4783-BD63-26FCD6B227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/>
                </a:solidFill>
                <a:latin typeface="Avenir LT Std 45 Book" panose="020B0502020203020204" pitchFamily="34" charset="0"/>
              </a:rPr>
              <a:t>Les employés quittent l’entreprise avant d’être opérationnels</a:t>
            </a:r>
            <a:endParaRPr lang="fr-FR" sz="1000" dirty="0">
              <a:solidFill>
                <a:schemeClr val="bg1"/>
              </a:solidFill>
              <a:latin typeface="Avenir LT Std 45 Book" panose="020B0502020203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491A-99F7-4783-BD63-26FCD6B227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0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491A-99F7-4783-BD63-26FCD6B227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86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491A-99F7-4783-BD63-26FCD6B227B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52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5491A-99F7-4783-BD63-26FCD6B227B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6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F6D0C4-7783-4D3B-8671-B11128B67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CB3E96-0B79-45A1-B550-BA11A8E7F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3EAD72-2D5C-4F7A-991A-624FCE35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987A-387B-4656-913E-342F2445FBE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A083F4-2DB2-4804-9387-A97983B1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C28565-0D10-4DE2-A111-F206C344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99C8-BFC7-4BEE-A52D-AADA1BA34A6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31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2FF0D-BE7E-43B5-B0BD-363165C0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76EFC0-6B08-4119-8D9A-8C546ADE9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6BFAD8-63E3-4ACB-A449-27A79B04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987A-387B-4656-913E-342F2445FBE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8B6F76-C0EA-4572-B7CB-577C42EC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33F4D6-1604-4757-B3D5-55DFF54A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99C8-BFC7-4BEE-A52D-AADA1BA34A6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59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DDD92FD-A610-4CD0-BDB3-A67EDD4EF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23867F-78C4-4A71-9DF5-B8B7EB27F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869B71-E8D5-4CD6-A0B2-9060BF3C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987A-387B-4656-913E-342F2445FBE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A4D552-68A1-47D1-A986-5F79F131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BF0B68-E2A1-4965-8C76-A886C50DC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99C8-BFC7-4BEE-A52D-AADA1BA34A6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02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55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66800" y="1600199"/>
            <a:ext cx="4572000" cy="457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1703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tx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6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77333" y="1311633"/>
            <a:ext cx="10035587" cy="469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▷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555326" y="6369295"/>
            <a:ext cx="330121" cy="33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26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 flipH="1">
            <a:off x="609600" y="1600199"/>
            <a:ext cx="2743200" cy="457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791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D15FB-1BEA-4316-B8C3-17CEEAF0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DEDB7B-BA2B-4266-9CF8-69E53495A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8A21D4-865C-40E9-842F-38851577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987A-387B-4656-913E-342F2445FBE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E52CBE-7624-411C-8A69-D4EB1CE2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08BF01-ABC1-455E-B1EA-2452E722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99C8-BFC7-4BEE-A52D-AADA1BA34A6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7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E33604-2BDF-44B5-AA50-A026BEB0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A101C8-9937-4EA2-9E21-9B93BAD81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410280-C2D4-4B3D-93BC-6749A6294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987A-387B-4656-913E-342F2445FBE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C255C9-0431-48AB-88FF-54E24C25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723688-CB59-4A48-A40C-3DCAEEC8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99C8-BFC7-4BEE-A52D-AADA1BA34A6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11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42953E-8CE6-4D4A-9E19-74F24C43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13A798-07EE-47CF-AF44-C9B23C4F9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FB134D-897B-4AEB-995D-5DAB486B2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03C210-AA85-4786-8417-A069B0DB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987A-387B-4656-913E-342F2445FBE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8E373B-06D1-47DB-827D-54763B2AE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F2CC85-BB4B-4499-9291-46A9B8E3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99C8-BFC7-4BEE-A52D-AADA1BA34A6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60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475924-7F70-47A0-BBD6-600177708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E798FE-7E2C-4C93-8D1E-F722F5D64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FF915B-DFE3-4249-BF4D-69457A806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322AF7-7412-4AED-9750-4B8AEFB78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23D09D-1986-4339-A447-60A4E5700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02D402-8A0B-4226-8AA8-2E99276C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987A-387B-4656-913E-342F2445FBE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9CC442-7664-4513-81C7-BDC1C59D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EE1C5B-3942-4A45-ACE0-8CA9DCE7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99C8-BFC7-4BEE-A52D-AADA1BA34A6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08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60E5C-BDAE-4D57-8486-880B1D6A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613327-E521-4084-93B1-D0141131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987A-387B-4656-913E-342F2445FBE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4CC161-DCEA-4A1D-B1F9-58EE6007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B35D09-739C-48F3-AFC9-8AF24FC2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99C8-BFC7-4BEE-A52D-AADA1BA34A6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7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0DAE4E-7DEE-4014-BAC9-C805F151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987A-387B-4656-913E-342F2445FBE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A11E91-4277-442A-BF58-2241566F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8F2567-4EE9-401C-86ED-B3F87D7F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99C8-BFC7-4BEE-A52D-AADA1BA34A6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67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AE363-C3EA-4121-9924-7918EA7A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E6D85C-BBCE-498E-9916-4B55485A9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3A2096-DFA7-4D0B-A936-4165134FD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863781-1BEC-4553-A283-3F394375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987A-387B-4656-913E-342F2445FBE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6C2379-5150-41B5-92F0-1E916BE0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1E812A-6CD4-48D4-BA9E-97FEF67C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99C8-BFC7-4BEE-A52D-AADA1BA34A6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51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29B0C8-697C-4147-8508-5D01C85B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548E7D2-5B41-46F0-A4B2-D575AF10D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319A7B-F045-4AA7-ACD4-E7972B040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1F478D-0728-42BB-B196-A6BFADA81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987A-387B-4656-913E-342F2445FBE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4ED69B-8990-469C-B262-F4E1D2D5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938786-8D38-4505-A4D7-CAB7B270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99C8-BFC7-4BEE-A52D-AADA1BA34A6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53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2D554F3-BF46-4BB9-8F91-8DC8A08C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ADD6A0-43B7-40FD-80BD-AF1E7F7D4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7271F-A0FB-458F-B08E-B09CFD95D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3987A-387B-4656-913E-342F2445FBE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6EC46E-570A-43FD-A52E-02624CC66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227F58-2E8D-41CB-AA37-F4C9469EB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999C8-BFC7-4BEE-A52D-AADA1BA34A69}" type="slidenum">
              <a:rPr lang="fr-FR" smtClean="0"/>
              <a:t>‹Nº›</a:t>
            </a:fld>
            <a:endParaRPr lang="fr-FR"/>
          </a:p>
        </p:txBody>
      </p:sp>
      <p:pic>
        <p:nvPicPr>
          <p:cNvPr id="7" name="Picture 2" descr="https://cdn2.hubspot.net/hubfs/4207030/Logos/Logo%20HQ.png">
            <a:extLst>
              <a:ext uri="{FF2B5EF4-FFF2-40B4-BE49-F238E27FC236}">
                <a16:creationId xmlns:a16="http://schemas.microsoft.com/office/drawing/2014/main" id="{927947F4-83B3-4075-BED1-1083B12B40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4641" y="6176963"/>
            <a:ext cx="1816359" cy="5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35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4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tiff"/><Relationship Id="rId3" Type="http://schemas.openxmlformats.org/officeDocument/2006/relationships/image" Target="../media/image32.jpe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gif"/><Relationship Id="rId1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Sandrine.roux@7Speaking.co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plancher, intérieur, bâtiment, personne&#10;&#10;Description générée avec un niveau de confiance très élevé">
            <a:extLst>
              <a:ext uri="{FF2B5EF4-FFF2-40B4-BE49-F238E27FC236}">
                <a16:creationId xmlns:a16="http://schemas.microsoft.com/office/drawing/2014/main" id="{3A15F8C9-373F-4C9B-924F-1CED2AC070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08A510-D77B-4DFD-93D5-CDF512291FB4}"/>
              </a:ext>
            </a:extLst>
          </p:cNvPr>
          <p:cNvSpPr/>
          <p:nvPr/>
        </p:nvSpPr>
        <p:spPr>
          <a:xfrm>
            <a:off x="0" y="5622586"/>
            <a:ext cx="12192000" cy="1235414"/>
          </a:xfrm>
          <a:prstGeom prst="rect">
            <a:avLst/>
          </a:prstGeom>
          <a:solidFill>
            <a:srgbClr val="00133A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" descr="C:\Users\a.foisile\Documents\REFONTE SITE\IMAGES\Logo HQ Blanc.png">
            <a:extLst>
              <a:ext uri="{FF2B5EF4-FFF2-40B4-BE49-F238E27FC236}">
                <a16:creationId xmlns:a16="http://schemas.microsoft.com/office/drawing/2014/main" id="{E7480229-265E-4D66-B2F1-00EF6288C6F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9992" y="5868332"/>
            <a:ext cx="2601991" cy="74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2">
            <a:extLst>
              <a:ext uri="{FF2B5EF4-FFF2-40B4-BE49-F238E27FC236}">
                <a16:creationId xmlns:a16="http://schemas.microsoft.com/office/drawing/2014/main" id="{944077C7-0F6E-47C3-B87C-59B2427C1B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8" y="0"/>
            <a:ext cx="764164" cy="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2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4B2FCE7-70D8-43CA-AC10-CF41D39EAE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8927" y="0"/>
            <a:ext cx="4016329" cy="6942221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3C1F0B8D-09F0-1F45-A486-D5214CA8F823}"/>
              </a:ext>
            </a:extLst>
          </p:cNvPr>
          <p:cNvSpPr txBox="1"/>
          <p:nvPr/>
        </p:nvSpPr>
        <p:spPr>
          <a:xfrm>
            <a:off x="500063" y="768409"/>
            <a:ext cx="4936544" cy="5909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La </a:t>
            </a:r>
            <a:r>
              <a:rPr lang="es-ES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promesa</a:t>
            </a:r>
            <a:r>
              <a:rPr lang="fr-FR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 de 7Speaking</a:t>
            </a:r>
          </a:p>
        </p:txBody>
      </p:sp>
      <p:pic>
        <p:nvPicPr>
          <p:cNvPr id="8" name="Image 7" descr="Une image contenant capture d’écran&#10;&#10;&#10;&#10;Description générée automatiquement">
            <a:extLst>
              <a:ext uri="{FF2B5EF4-FFF2-40B4-BE49-F238E27FC236}">
                <a16:creationId xmlns:a16="http://schemas.microsoft.com/office/drawing/2014/main" id="{2CC4C517-91D6-A74D-BDD6-59D0AEA47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71" y="1699985"/>
            <a:ext cx="6621758" cy="3458029"/>
          </a:xfrm>
          <a:prstGeom prst="rect">
            <a:avLst/>
          </a:prstGeom>
        </p:spPr>
      </p:pic>
      <p:pic>
        <p:nvPicPr>
          <p:cNvPr id="5" name="Image 2">
            <a:extLst>
              <a:ext uri="{FF2B5EF4-FFF2-40B4-BE49-F238E27FC236}">
                <a16:creationId xmlns:a16="http://schemas.microsoft.com/office/drawing/2014/main" id="{3BA6F25D-B3C0-4834-94B9-12209DDAD5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8" y="0"/>
            <a:ext cx="764164" cy="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0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5F7AD548-E6CF-443A-99A9-2A7F140E6016}"/>
              </a:ext>
            </a:extLst>
          </p:cNvPr>
          <p:cNvSpPr/>
          <p:nvPr/>
        </p:nvSpPr>
        <p:spPr>
          <a:xfrm>
            <a:off x="285137" y="781432"/>
            <a:ext cx="1229024" cy="1200329"/>
          </a:xfrm>
          <a:prstGeom prst="ellipse">
            <a:avLst/>
          </a:prstGeom>
          <a:solidFill>
            <a:srgbClr val="ED8400"/>
          </a:solidFill>
          <a:ln>
            <a:solidFill>
              <a:srgbClr val="ED8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504333" y="2197661"/>
            <a:ext cx="10011385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D8400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rgbClr val="4E5155"/>
                </a:solidFill>
                <a:latin typeface="Avenir LT Std 45 Book" panose="020B0502020203020204" pitchFamily="34" charset="0"/>
              </a:rPr>
              <a:t>20 nuevas lecciones relacionadas con la actualidad </a:t>
            </a:r>
            <a:r>
              <a:rPr lang="es-ES" dirty="0">
                <a:solidFill>
                  <a:srgbClr val="4E5155"/>
                </a:solidFill>
                <a:latin typeface="Avenir LT Std 45 Book" panose="020B0502020203020204" pitchFamily="34" charset="0"/>
              </a:rPr>
              <a:t>y los centros de interés del alumno añadidas cada semana</a:t>
            </a:r>
          </a:p>
          <a:p>
            <a:pPr marL="342900" indent="-342900">
              <a:lnSpc>
                <a:spcPct val="150000"/>
              </a:lnSpc>
              <a:buClr>
                <a:srgbClr val="ED8400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4E5155"/>
                </a:solidFill>
                <a:latin typeface="Avenir LT Std 45 Book" panose="020B0502020203020204" pitchFamily="34" charset="0"/>
              </a:rPr>
              <a:t>Ecosistema de </a:t>
            </a:r>
            <a:r>
              <a:rPr lang="es-ES" b="1" dirty="0">
                <a:solidFill>
                  <a:srgbClr val="4E5155"/>
                </a:solidFill>
                <a:latin typeface="Avenir LT Std 45 Book" panose="020B0502020203020204" pitchFamily="34" charset="0"/>
              </a:rPr>
              <a:t>aprendizaje plurilingüe en 5 idiomas </a:t>
            </a:r>
            <a:r>
              <a:rPr lang="es-ES" dirty="0">
                <a:solidFill>
                  <a:srgbClr val="4E5155"/>
                </a:solidFill>
                <a:latin typeface="Avenir LT Std 45 Book" panose="020B0502020203020204" pitchFamily="34" charset="0"/>
              </a:rPr>
              <a:t>(inglés, francés, italiano, alemán, español)</a:t>
            </a:r>
          </a:p>
          <a:p>
            <a:pPr marL="342900" indent="-342900">
              <a:lnSpc>
                <a:spcPct val="150000"/>
              </a:lnSpc>
              <a:buClr>
                <a:srgbClr val="ED8400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4E5155"/>
                </a:solidFill>
                <a:latin typeface="Avenir LT Std 45 Book" panose="020B0502020203020204" pitchFamily="34" charset="0"/>
              </a:rPr>
              <a:t>Exhaustiva lista de </a:t>
            </a:r>
            <a:r>
              <a:rPr lang="es-ES" b="1" dirty="0">
                <a:solidFill>
                  <a:srgbClr val="4E5155"/>
                </a:solidFill>
                <a:latin typeface="Avenir LT Std 45 Book" panose="020B0502020203020204" pitchFamily="34" charset="0"/>
              </a:rPr>
              <a:t>temáticas sectorizadas </a:t>
            </a:r>
            <a:r>
              <a:rPr lang="es-ES" dirty="0">
                <a:solidFill>
                  <a:srgbClr val="4E5155"/>
                </a:solidFill>
                <a:latin typeface="Avenir LT Std 45 Book" panose="020B0502020203020204" pitchFamily="34" charset="0"/>
              </a:rPr>
              <a:t>según la función </a:t>
            </a:r>
            <a:r>
              <a:rPr lang="es-ES" b="1" dirty="0">
                <a:solidFill>
                  <a:srgbClr val="4E5155"/>
                </a:solidFill>
                <a:latin typeface="Avenir LT Std 45 Book" panose="020B0502020203020204" pitchFamily="34" charset="0"/>
              </a:rPr>
              <a:t>profesional</a:t>
            </a:r>
            <a:r>
              <a:rPr lang="es-ES" dirty="0">
                <a:solidFill>
                  <a:srgbClr val="4E5155"/>
                </a:solidFill>
                <a:latin typeface="Avenir LT Std 45 Book" panose="020B0502020203020204" pitchFamily="34" charset="0"/>
              </a:rPr>
              <a:t> del colaborador y centros de </a:t>
            </a:r>
            <a:r>
              <a:rPr lang="es-ES" b="1" dirty="0">
                <a:solidFill>
                  <a:srgbClr val="4E5155"/>
                </a:solidFill>
                <a:latin typeface="Avenir LT Std 45 Book" panose="020B0502020203020204" pitchFamily="34" charset="0"/>
              </a:rPr>
              <a:t>interés</a:t>
            </a:r>
          </a:p>
          <a:p>
            <a:pPr marL="342900" indent="-342900">
              <a:lnSpc>
                <a:spcPct val="150000"/>
              </a:lnSpc>
              <a:buClr>
                <a:srgbClr val="ED8400"/>
              </a:buClr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rgbClr val="4E5155"/>
                </a:solidFill>
                <a:latin typeface="Avenir LT Std 45 Book" panose="020B0502020203020204" pitchFamily="34" charset="0"/>
              </a:rPr>
              <a:t>Favorecer el aprendizaje continuo a través de </a:t>
            </a:r>
            <a:r>
              <a:rPr lang="es-ES_tradnl" b="1" dirty="0">
                <a:solidFill>
                  <a:srgbClr val="4E5155"/>
                </a:solidFill>
                <a:latin typeface="Avenir LT Std 45 Book" panose="020B0502020203020204" pitchFamily="34" charset="0"/>
              </a:rPr>
              <a:t>PC, Mac, tabletas y móviles</a:t>
            </a:r>
          </a:p>
          <a:p>
            <a:pPr marL="342900" indent="-342900">
              <a:lnSpc>
                <a:spcPct val="150000"/>
              </a:lnSpc>
              <a:buClr>
                <a:srgbClr val="ED8400"/>
              </a:buClr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rgbClr val="4E5155"/>
                </a:solidFill>
                <a:latin typeface="Avenir LT Std 45 Book" panose="020B0502020203020204" pitchFamily="34" charset="0"/>
              </a:rPr>
              <a:t>Dar </a:t>
            </a:r>
            <a:r>
              <a:rPr lang="es-ES_tradnl" b="1" dirty="0">
                <a:solidFill>
                  <a:srgbClr val="4E5155"/>
                </a:solidFill>
                <a:latin typeface="Avenir LT Std 45 Book" panose="020B0502020203020204" pitchFamily="34" charset="0"/>
              </a:rPr>
              <a:t>libre acceso </a:t>
            </a:r>
            <a:r>
              <a:rPr lang="es-ES_tradnl" dirty="0">
                <a:solidFill>
                  <a:srgbClr val="4E5155"/>
                </a:solidFill>
                <a:latin typeface="Avenir LT Std 45 Book" panose="020B0502020203020204" pitchFamily="34" charset="0"/>
              </a:rPr>
              <a:t>a la formación lingüística a cualquier persona de la organización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1680584" y="781431"/>
            <a:ext cx="85373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7Speaking: </a:t>
            </a:r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Un ecosistema de aprendizaje que favorece </a:t>
            </a:r>
            <a:r>
              <a:rPr lang="es-ES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el compromiso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43751CA-8098-42F3-B475-B94FA6EAEB20}"/>
              </a:ext>
            </a:extLst>
          </p:cNvPr>
          <p:cNvCxnSpPr>
            <a:cxnSpLocks/>
          </p:cNvCxnSpPr>
          <p:nvPr/>
        </p:nvCxnSpPr>
        <p:spPr>
          <a:xfrm>
            <a:off x="894735" y="271463"/>
            <a:ext cx="0" cy="6586537"/>
          </a:xfrm>
          <a:prstGeom prst="line">
            <a:avLst/>
          </a:prstGeom>
          <a:ln w="63500">
            <a:solidFill>
              <a:srgbClr val="ED8400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65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>
            <a:extLst>
              <a:ext uri="{FF2B5EF4-FFF2-40B4-BE49-F238E27FC236}">
                <a16:creationId xmlns:a16="http://schemas.microsoft.com/office/drawing/2014/main" id="{2E7A957A-E6BE-4CA6-8182-9A9CFF0D278D}"/>
              </a:ext>
            </a:extLst>
          </p:cNvPr>
          <p:cNvSpPr/>
          <p:nvPr/>
        </p:nvSpPr>
        <p:spPr>
          <a:xfrm>
            <a:off x="285137" y="781432"/>
            <a:ext cx="1229024" cy="1200329"/>
          </a:xfrm>
          <a:prstGeom prst="ellipse">
            <a:avLst/>
          </a:prstGeom>
          <a:solidFill>
            <a:srgbClr val="ED8400"/>
          </a:solidFill>
          <a:ln>
            <a:solidFill>
              <a:srgbClr val="ED8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4"/>
          <p:cNvSpPr txBox="1"/>
          <p:nvPr/>
        </p:nvSpPr>
        <p:spPr>
          <a:xfrm>
            <a:off x="1680584" y="1058430"/>
            <a:ext cx="10081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Gestión de éxito</a:t>
            </a:r>
            <a:endParaRPr lang="en-US" sz="3600" dirty="0">
              <a:solidFill>
                <a:srgbClr val="FF3364"/>
              </a:solidFill>
              <a:latin typeface="Avenir LT Std 45 Book" panose="020B0502020203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EADB37-8EB1-468E-BB70-8A1EF6ADDAF3}"/>
              </a:ext>
            </a:extLst>
          </p:cNvPr>
          <p:cNvSpPr txBox="1"/>
          <p:nvPr/>
        </p:nvSpPr>
        <p:spPr>
          <a:xfrm>
            <a:off x="1680584" y="1935594"/>
            <a:ext cx="5851344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>
              <a:lnSpc>
                <a:spcPct val="150000"/>
              </a:lnSpc>
              <a:buClr>
                <a:srgbClr val="ED8400"/>
              </a:buClr>
              <a:buFont typeface="Wingdings" panose="05000000000000000000" pitchFamily="2" charset="2"/>
              <a:buChar char="§"/>
              <a:defRPr>
                <a:solidFill>
                  <a:srgbClr val="4E5155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es-ES_tradnl" dirty="0"/>
              <a:t>Controlar la formación con la ayuda de los indicadores del Big Data con 25 criterios de seguimiento: </a:t>
            </a:r>
            <a:r>
              <a:rPr lang="es-ES_tradnl" b="1" dirty="0"/>
              <a:t>nivel, progresión, tiempo empleado</a:t>
            </a:r>
            <a:r>
              <a:rPr lang="es-ES_tradnl" dirty="0"/>
              <a:t>, etc.</a:t>
            </a:r>
          </a:p>
          <a:p>
            <a:endParaRPr lang="es-ES_tradnl" dirty="0"/>
          </a:p>
          <a:p>
            <a:r>
              <a:rPr lang="es-ES_tradnl" dirty="0"/>
              <a:t>Medir en cualquier momento la </a:t>
            </a:r>
            <a:r>
              <a:rPr lang="es-ES_tradnl" b="1" dirty="0"/>
              <a:t>diferencia entre el nivel requerido y el nivel real</a:t>
            </a:r>
            <a:r>
              <a:rPr lang="es-ES_tradnl" dirty="0"/>
              <a:t> a través del espacio de RRHH personalizado</a:t>
            </a:r>
          </a:p>
          <a:p>
            <a:endParaRPr lang="es-ES_tradnl" dirty="0"/>
          </a:p>
          <a:p>
            <a:r>
              <a:rPr lang="es-ES_tradnl" b="1" dirty="0"/>
              <a:t>Ajustar las fórmulas </a:t>
            </a:r>
            <a:r>
              <a:rPr lang="es-ES_tradnl" dirty="0"/>
              <a:t>individualmente y en tiempo real según los indicadores encontrados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14048A8-5917-4913-8D1D-1B1A5FF23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89932" y="1503177"/>
            <a:ext cx="4291070" cy="475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0AA7533-E57A-49B8-9FF0-9DC4AEB68C0B}"/>
              </a:ext>
            </a:extLst>
          </p:cNvPr>
          <p:cNvCxnSpPr>
            <a:cxnSpLocks/>
          </p:cNvCxnSpPr>
          <p:nvPr/>
        </p:nvCxnSpPr>
        <p:spPr>
          <a:xfrm>
            <a:off x="942360" y="0"/>
            <a:ext cx="0" cy="6791325"/>
          </a:xfrm>
          <a:prstGeom prst="line">
            <a:avLst/>
          </a:prstGeom>
          <a:ln w="63500">
            <a:solidFill>
              <a:srgbClr val="ED84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95616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9A51CE-D411-D144-8FBE-FC584E3927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1AC77E3-4EE1-7B44-88E8-ED1F5A6EF4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485" y="2230032"/>
            <a:ext cx="4730405" cy="2881059"/>
          </a:xfrm>
          <a:prstGeom prst="rect">
            <a:avLst/>
          </a:prstGeom>
        </p:spPr>
      </p:pic>
      <p:sp>
        <p:nvSpPr>
          <p:cNvPr id="4" name="ZoneTexte 21">
            <a:extLst>
              <a:ext uri="{FF2B5EF4-FFF2-40B4-BE49-F238E27FC236}">
                <a16:creationId xmlns:a16="http://schemas.microsoft.com/office/drawing/2014/main" id="{5DC0F21E-FB50-2742-85AA-04590BE0A99B}"/>
              </a:ext>
            </a:extLst>
          </p:cNvPr>
          <p:cNvSpPr txBox="1"/>
          <p:nvPr/>
        </p:nvSpPr>
        <p:spPr>
          <a:xfrm>
            <a:off x="6730980" y="1865158"/>
            <a:ext cx="5541110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>
              <a:lnSpc>
                <a:spcPct val="150000"/>
              </a:lnSpc>
              <a:buClr>
                <a:srgbClr val="ED8400"/>
              </a:buClr>
              <a:buFont typeface="Wingdings" panose="05000000000000000000" pitchFamily="2" charset="2"/>
              <a:buChar char="§"/>
              <a:defRPr>
                <a:solidFill>
                  <a:srgbClr val="4E5155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es-ES_tradnl" dirty="0"/>
              <a:t>7Speaking ha sido premiada por alumnos profesionales como la mejor plataforma digital de aprendizaje de idiomas de Francia en 2018</a:t>
            </a:r>
          </a:p>
          <a:p>
            <a:endParaRPr lang="es-ES_tradnl" dirty="0"/>
          </a:p>
          <a:p>
            <a:r>
              <a:rPr lang="es-ES_tradnl" dirty="0"/>
              <a:t>7Speaking ha sido galardonada en 2018 como mejor organización de formación lingüística en Francia</a:t>
            </a:r>
          </a:p>
          <a:p>
            <a:endParaRPr lang="es-ES_tradnl" dirty="0"/>
          </a:p>
          <a:p>
            <a:r>
              <a:rPr lang="es-ES_tradnl" dirty="0"/>
              <a:t>Las 7 mejores organizaciones de formación en el ranking utilizan 7Speaking en sus programas</a:t>
            </a:r>
            <a:endParaRPr lang="en-US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2613736-DB3C-5948-8E9C-9FB7F305647A}"/>
              </a:ext>
            </a:extLst>
          </p:cNvPr>
          <p:cNvSpPr txBox="1"/>
          <p:nvPr/>
        </p:nvSpPr>
        <p:spPr>
          <a:xfrm>
            <a:off x="1606583" y="628533"/>
            <a:ext cx="10088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Las instituciones mejor calificadas </a:t>
            </a: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por INDEX CONFIANCE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2BDCFB7-50F8-4059-8754-BC0876DF901A}"/>
              </a:ext>
            </a:extLst>
          </p:cNvPr>
          <p:cNvCxnSpPr>
            <a:cxnSpLocks/>
          </p:cNvCxnSpPr>
          <p:nvPr/>
        </p:nvCxnSpPr>
        <p:spPr>
          <a:xfrm>
            <a:off x="894735" y="0"/>
            <a:ext cx="0" cy="5972175"/>
          </a:xfrm>
          <a:prstGeom prst="line">
            <a:avLst/>
          </a:prstGeom>
          <a:ln w="63500">
            <a:solidFill>
              <a:srgbClr val="ED84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59E94742-0337-4840-9B0C-568817E96B92}"/>
              </a:ext>
            </a:extLst>
          </p:cNvPr>
          <p:cNvSpPr/>
          <p:nvPr/>
        </p:nvSpPr>
        <p:spPr>
          <a:xfrm>
            <a:off x="280223" y="419522"/>
            <a:ext cx="1229024" cy="1200329"/>
          </a:xfrm>
          <a:prstGeom prst="ellipse">
            <a:avLst/>
          </a:prstGeom>
          <a:solidFill>
            <a:srgbClr val="ED8400"/>
          </a:solidFill>
          <a:ln>
            <a:solidFill>
              <a:srgbClr val="ED8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8" name="Image 9">
            <a:extLst>
              <a:ext uri="{FF2B5EF4-FFF2-40B4-BE49-F238E27FC236}">
                <a16:creationId xmlns:a16="http://schemas.microsoft.com/office/drawing/2014/main" id="{74135C0B-E8BC-4D35-9C42-765DC338D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1999" y="6188274"/>
            <a:ext cx="1844982" cy="5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32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460C9B-9E2D-41AD-9E70-665D008525B8}"/>
              </a:ext>
            </a:extLst>
          </p:cNvPr>
          <p:cNvSpPr txBox="1"/>
          <p:nvPr/>
        </p:nvSpPr>
        <p:spPr>
          <a:xfrm>
            <a:off x="576887" y="725093"/>
            <a:ext cx="965136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ES_tradnl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2 Fórmulas e learning : Licencias Premium y Access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AC341C-E086-47D8-9402-B7FD1E0E1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147" y="3086099"/>
            <a:ext cx="6357706" cy="3552825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65B951F8-ADEE-4173-8954-5242E4301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1105407"/>
            <a:ext cx="108585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ES_tradn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400" b="0" i="0" u="none" strike="noStrike" cap="none" normalizeH="0" baseline="0" dirty="0">
                <a:ln>
                  <a:noFill/>
                </a:ln>
                <a:solidFill>
                  <a:srgbClr val="516072"/>
                </a:solidFill>
                <a:effectLst/>
                <a:latin typeface="Hind Vadodara"/>
              </a:rPr>
              <a:t>  </a:t>
            </a:r>
            <a:r>
              <a:rPr kumimoji="0" lang="es-ES_tradnl" altLang="es-ES_tradnl" sz="1500" b="0" i="0" u="none" strike="noStrike" cap="none" normalizeH="0" baseline="0" dirty="0">
                <a:ln>
                  <a:noFill/>
                </a:ln>
                <a:solidFill>
                  <a:srgbClr val="516072"/>
                </a:solidFill>
                <a:effectLst/>
                <a:latin typeface="Hind Vadodara"/>
              </a:rPr>
              <a:t>              </a:t>
            </a:r>
            <a:endParaRPr kumimoji="0" lang="es-ES_tradnl" altLang="es-ES_tradnl" sz="1400" b="0" i="0" u="none" strike="noStrike" cap="none" normalizeH="0" baseline="0" dirty="0">
              <a:ln>
                <a:noFill/>
              </a:ln>
              <a:solidFill>
                <a:srgbClr val="516072"/>
              </a:solidFill>
              <a:effectLst/>
              <a:latin typeface="Hind Vadodara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400" b="0" i="0" u="none" strike="noStrike" cap="none" normalizeH="0" baseline="0" dirty="0">
                <a:ln>
                  <a:noFill/>
                </a:ln>
                <a:solidFill>
                  <a:srgbClr val="516072"/>
                </a:solidFill>
                <a:effectLst/>
                <a:latin typeface="Hind Vadodara"/>
              </a:rPr>
              <a:t>La oferta ACCESS e learning  permite acceder de las funcionalidades necesarias y básicas para el aprendizaje de lenguas a un precio ultra competitivo.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es-ES_tradnl" sz="1400" dirty="0">
              <a:solidFill>
                <a:srgbClr val="516072"/>
              </a:solidFill>
              <a:latin typeface="Hind Vadodara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ES_tradnl" sz="1400" b="0" i="0" u="none" strike="noStrike" cap="none" normalizeH="0" baseline="0" dirty="0">
              <a:ln>
                <a:noFill/>
              </a:ln>
              <a:solidFill>
                <a:srgbClr val="516072"/>
              </a:solidFill>
              <a:effectLst/>
              <a:latin typeface="Hind Vadodara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ES_tradn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400" b="0" i="0" u="none" strike="noStrike" cap="none" normalizeH="0" baseline="0" dirty="0">
                <a:ln>
                  <a:noFill/>
                </a:ln>
                <a:solidFill>
                  <a:srgbClr val="516072"/>
                </a:solidFill>
                <a:effectLst/>
                <a:latin typeface="Hind Vadodara"/>
              </a:rPr>
              <a:t>  </a:t>
            </a:r>
            <a:r>
              <a:rPr kumimoji="0" lang="es-ES_tradnl" altLang="es-ES_tradnl" sz="1500" b="0" i="0" u="none" strike="noStrike" cap="none" normalizeH="0" baseline="0" dirty="0">
                <a:ln>
                  <a:noFill/>
                </a:ln>
                <a:solidFill>
                  <a:srgbClr val="516072"/>
                </a:solidFill>
                <a:effectLst/>
                <a:latin typeface="Hind Vadodara"/>
              </a:rPr>
              <a:t>                    </a:t>
            </a:r>
            <a:endParaRPr kumimoji="0" lang="es-ES_tradnl" altLang="es-ES_tradnl" sz="1400" b="0" i="0" u="none" strike="noStrike" cap="none" normalizeH="0" baseline="0" dirty="0">
              <a:ln>
                <a:noFill/>
              </a:ln>
              <a:solidFill>
                <a:srgbClr val="516072"/>
              </a:solidFill>
              <a:effectLst/>
              <a:latin typeface="Hind Vadodara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400" b="0" i="0" u="none" strike="noStrike" cap="none" normalizeH="0" baseline="0" dirty="0">
                <a:ln>
                  <a:noFill/>
                </a:ln>
                <a:solidFill>
                  <a:srgbClr val="516072"/>
                </a:solidFill>
                <a:effectLst/>
                <a:latin typeface="Hind Vadodara"/>
              </a:rPr>
              <a:t>La oferta PREMIUM e learning permite lograr un rendimiento óptimo en la progresión de cada alumno 7Speaking . Integra todas las innovaciones pedagógicas de 7Speaking, desde el Social Learning ( chat individual  con el coach,  foros y comunidades , al </a:t>
            </a:r>
            <a:r>
              <a:rPr kumimoji="0" lang="es-ES_tradnl" altLang="es-ES_tradnl" sz="1400" b="0" i="0" u="none" strike="noStrike" cap="none" normalizeH="0" baseline="0" dirty="0" err="1">
                <a:ln>
                  <a:noFill/>
                </a:ln>
                <a:solidFill>
                  <a:srgbClr val="516072"/>
                </a:solidFill>
                <a:effectLst/>
                <a:latin typeface="Hind Vadodara"/>
              </a:rPr>
              <a:t>Double</a:t>
            </a:r>
            <a:r>
              <a:rPr kumimoji="0" lang="es-ES_tradnl" altLang="es-ES_tradnl" sz="1400" b="0" i="0" u="none" strike="noStrike" cap="none" normalizeH="0" baseline="0" dirty="0">
                <a:ln>
                  <a:noFill/>
                </a:ln>
                <a:solidFill>
                  <a:srgbClr val="516072"/>
                </a:solidFill>
                <a:effectLst/>
                <a:latin typeface="Hind Vadodara"/>
              </a:rPr>
              <a:t> Training ( Professional </a:t>
            </a:r>
            <a:r>
              <a:rPr kumimoji="0" lang="es-ES_tradnl" altLang="es-ES_tradnl" sz="1400" b="0" i="0" u="none" strike="noStrike" cap="none" normalizeH="0" baseline="0" dirty="0" err="1">
                <a:ln>
                  <a:noFill/>
                </a:ln>
                <a:solidFill>
                  <a:srgbClr val="516072"/>
                </a:solidFill>
                <a:effectLst/>
                <a:latin typeface="Hind Vadodara"/>
              </a:rPr>
              <a:t>Skills</a:t>
            </a:r>
            <a:r>
              <a:rPr kumimoji="0" lang="es-ES_tradnl" altLang="es-ES_tradnl" sz="1400" b="0" i="0" u="none" strike="noStrike" cap="none" normalizeH="0" baseline="0" dirty="0">
                <a:ln>
                  <a:noFill/>
                </a:ln>
                <a:solidFill>
                  <a:srgbClr val="516072"/>
                </a:solidFill>
                <a:effectLst/>
                <a:latin typeface="Hind Vadodara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ES_trad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C63E23CA-FD33-4D05-961D-0A8D578F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49" y="2136458"/>
            <a:ext cx="8191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2">
            <a:extLst>
              <a:ext uri="{FF2B5EF4-FFF2-40B4-BE49-F238E27FC236}">
                <a16:creationId xmlns:a16="http://schemas.microsoft.com/office/drawing/2014/main" id="{A5C318BA-1677-43C6-9B20-B97892566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8" y="0"/>
            <a:ext cx="764164" cy="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02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8550" y="2278179"/>
            <a:ext cx="6631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516072"/>
                </a:solidFill>
                <a:latin typeface="Hind Vadodara"/>
              </a:rPr>
              <a:t>Interfaz de administración </a:t>
            </a:r>
            <a:r>
              <a:rPr lang="es-ES" sz="2000" dirty="0">
                <a:solidFill>
                  <a:srgbClr val="516072"/>
                </a:solidFill>
                <a:latin typeface="Hind Vadodara"/>
              </a:rPr>
              <a:t>y de  control para seguir en tiempo real la actividad de sus estudiantes,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8554" y="4599473"/>
            <a:ext cx="6232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516072"/>
                </a:solidFill>
                <a:latin typeface="Hind Vadodara"/>
              </a:rPr>
              <a:t>Informes personalizados</a:t>
            </a:r>
            <a:r>
              <a:rPr lang="es-ES" sz="2000" dirty="0">
                <a:solidFill>
                  <a:srgbClr val="516072"/>
                </a:solidFill>
                <a:latin typeface="Hind Vadodara"/>
              </a:rPr>
              <a:t>: se guardan vistas personalizadas, 25 criterios e indicadores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8549" y="5508735"/>
            <a:ext cx="61524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516072"/>
                </a:solidFill>
                <a:latin typeface="Hind Vadodara"/>
              </a:rPr>
              <a:t>Gestión y ampliación de actividades / recursos para los estudiantes. </a:t>
            </a:r>
            <a:r>
              <a:rPr lang="es-ES" sz="2000" b="1" dirty="0">
                <a:solidFill>
                  <a:srgbClr val="516072"/>
                </a:solidFill>
                <a:latin typeface="Hind Vadodara"/>
              </a:rPr>
              <a:t>Inserción de contenidos personalizados a medida.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105" y="2322829"/>
            <a:ext cx="627063" cy="62706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28549" y="3340008"/>
            <a:ext cx="6631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516072"/>
                </a:solidFill>
                <a:latin typeface="Hind Vadodara"/>
              </a:rPr>
              <a:t>Edición de documentos </a:t>
            </a:r>
            <a:r>
              <a:rPr lang="es-ES" sz="2000" dirty="0">
                <a:solidFill>
                  <a:srgbClr val="516072"/>
                </a:solidFill>
                <a:latin typeface="Hind Vadodara"/>
              </a:rPr>
              <a:t>administrativos personalizados (registro de asistencia / certificados…),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56802" y="5759589"/>
            <a:ext cx="627063" cy="6270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6802" y="3484221"/>
            <a:ext cx="627063" cy="62706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6802" y="4701440"/>
            <a:ext cx="627063" cy="627062"/>
          </a:xfrm>
          <a:prstGeom prst="rect">
            <a:avLst/>
          </a:prstGeom>
          <a:solidFill>
            <a:srgbClr val="B7C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314" y="673657"/>
            <a:ext cx="115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n-US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Seguimiento y análisis de progresos</a:t>
            </a:r>
            <a:endParaRPr lang="es-ES" sz="3600" dirty="0">
              <a:solidFill>
                <a:srgbClr val="FF3364"/>
              </a:solidFill>
              <a:latin typeface="Avenir LT Std 45 Book" panose="020B05020202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6634C9-DAE8-46BB-A50A-A06209DF0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125" y="2766349"/>
            <a:ext cx="4235941" cy="3666248"/>
          </a:xfrm>
          <a:prstGeom prst="rect">
            <a:avLst/>
          </a:prstGeom>
        </p:spPr>
      </p:pic>
      <p:pic>
        <p:nvPicPr>
          <p:cNvPr id="13" name="Image 2">
            <a:extLst>
              <a:ext uri="{FF2B5EF4-FFF2-40B4-BE49-F238E27FC236}">
                <a16:creationId xmlns:a16="http://schemas.microsoft.com/office/drawing/2014/main" id="{F9165BCC-7F34-4051-8BFF-3758BE95FF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8" y="0"/>
            <a:ext cx="764164" cy="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F510F5-E7A0-40D0-931D-BA499B2C3C54}"/>
              </a:ext>
            </a:extLst>
          </p:cNvPr>
          <p:cNvSpPr/>
          <p:nvPr/>
        </p:nvSpPr>
        <p:spPr>
          <a:xfrm>
            <a:off x="571769" y="661854"/>
            <a:ext cx="10748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Tutorización y dinamización de los alumnos</a:t>
            </a:r>
            <a:r>
              <a:rPr lang="es-ES" sz="2000" dirty="0">
                <a:solidFill>
                  <a:srgbClr val="ED8500"/>
                </a:solidFill>
                <a:latin typeface="HelveticaNeueLT Std Lt" pitchFamily="34" charset="0"/>
              </a:rPr>
              <a:t>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56A18A-6B54-431D-ACE7-731A50789CE9}"/>
              </a:ext>
            </a:extLst>
          </p:cNvPr>
          <p:cNvSpPr/>
          <p:nvPr/>
        </p:nvSpPr>
        <p:spPr>
          <a:xfrm>
            <a:off x="571769" y="1687225"/>
            <a:ext cx="10382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accent2"/>
                </a:solidFill>
                <a:latin typeface="HelveticaNeueLT Std Lt" pitchFamily="34" charset="0"/>
              </a:rPr>
              <a:t>1.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</a:rPr>
              <a:t>A través del envío de activi</a:t>
            </a:r>
            <a:r>
              <a:rPr lang="es-ES" sz="2000" dirty="0">
                <a:solidFill>
                  <a:srgbClr val="4E5155"/>
                </a:solidFill>
                <a:latin typeface="Avenir LT Std 45 Book" panose="020B0502020203020204" pitchFamily="34" charset="0"/>
              </a:rPr>
              <a:t>dades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</a:rPr>
              <a:t> </a:t>
            </a:r>
            <a:r>
              <a:rPr lang="es-ES" dirty="0">
                <a:solidFill>
                  <a:schemeClr val="accent2"/>
                </a:solidFill>
                <a:latin typeface="HelveticaNeueLT Std Lt" pitchFamily="34" charset="0"/>
              </a:rPr>
              <a:t>asignadas, preseleccionadas</a:t>
            </a:r>
            <a:r>
              <a:rPr lang="es-ES" dirty="0">
                <a:solidFill>
                  <a:srgbClr val="ED8400"/>
                </a:solidFill>
                <a:latin typeface="HelveticaNeueLT Std Lt" pitchFamily="34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616C94-8E2D-406B-91C2-7E2671A84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06" y="2324645"/>
            <a:ext cx="9934575" cy="3962400"/>
          </a:xfrm>
          <a:prstGeom prst="rect">
            <a:avLst/>
          </a:prstGeom>
        </p:spPr>
      </p:pic>
      <p:pic>
        <p:nvPicPr>
          <p:cNvPr id="10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04EC254-9DD6-4BDB-A7A5-7205CD39A9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63" y="377516"/>
            <a:ext cx="528972" cy="528972"/>
          </a:xfrm>
          <a:prstGeom prst="rect">
            <a:avLst/>
          </a:prstGeom>
        </p:spPr>
      </p:pic>
      <p:pic>
        <p:nvPicPr>
          <p:cNvPr id="7" name="Image 2">
            <a:extLst>
              <a:ext uri="{FF2B5EF4-FFF2-40B4-BE49-F238E27FC236}">
                <a16:creationId xmlns:a16="http://schemas.microsoft.com/office/drawing/2014/main" id="{C173FB31-5DCC-4E70-94B3-B92E04001E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8" y="0"/>
            <a:ext cx="764164" cy="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63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21">
            <a:extLst>
              <a:ext uri="{FF2B5EF4-FFF2-40B4-BE49-F238E27FC236}">
                <a16:creationId xmlns:a16="http://schemas.microsoft.com/office/drawing/2014/main" id="{5C10815A-1BDD-4923-94B5-9A42C38C79E3}"/>
              </a:ext>
            </a:extLst>
          </p:cNvPr>
          <p:cNvSpPr txBox="1"/>
          <p:nvPr/>
        </p:nvSpPr>
        <p:spPr>
          <a:xfrm>
            <a:off x="564979" y="511667"/>
            <a:ext cx="11454558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>
              <a:lnSpc>
                <a:spcPct val="150000"/>
              </a:lnSpc>
              <a:buClr>
                <a:srgbClr val="ED8400"/>
              </a:buClr>
              <a:buFont typeface="Wingdings" panose="05000000000000000000" pitchFamily="2" charset="2"/>
              <a:buChar char="§"/>
              <a:defRPr>
                <a:solidFill>
                  <a:srgbClr val="4E5155"/>
                </a:solidFill>
                <a:latin typeface="Avenir LT Std 45 Book" panose="020B0502020203020204" pitchFamily="34" charset="0"/>
              </a:defRPr>
            </a:lvl1pPr>
          </a:lstStyle>
          <a:p>
            <a:pPr marL="0" indent="0">
              <a:buNone/>
            </a:pPr>
            <a:r>
              <a:rPr lang="es-ES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Tutorización y dinamización de los alumnos</a:t>
            </a:r>
            <a:r>
              <a:rPr lang="es-ES" sz="2000" dirty="0">
                <a:solidFill>
                  <a:srgbClr val="ED8500"/>
                </a:solidFill>
                <a:latin typeface="HelveticaNeueLT Std Lt" pitchFamily="34" charset="0"/>
              </a:rPr>
              <a:t>:</a:t>
            </a:r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CDF51B9-109D-4894-9BC0-84C63A3594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63" y="377516"/>
            <a:ext cx="528972" cy="5289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F68FE9-1957-4A53-9A14-C0B8DA9BF5B2}"/>
              </a:ext>
            </a:extLst>
          </p:cNvPr>
          <p:cNvSpPr/>
          <p:nvPr/>
        </p:nvSpPr>
        <p:spPr>
          <a:xfrm>
            <a:off x="639224" y="1929872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" dirty="0">
                <a:solidFill>
                  <a:schemeClr val="accent2"/>
                </a:solidFill>
                <a:latin typeface="HelveticaNeueLT Std Lt" pitchFamily="34" charset="0"/>
              </a:rPr>
              <a:t>2. Gamificación</a:t>
            </a:r>
          </a:p>
          <a:p>
            <a:pPr lvl="0">
              <a:defRPr/>
            </a:pPr>
            <a:endParaRPr lang="es-ES" dirty="0">
              <a:solidFill>
                <a:srgbClr val="ED8400"/>
              </a:solidFill>
              <a:latin typeface="HelveticaNeueLT Std Lt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607B7F-2960-4CA9-9EA8-36B50283BABA}"/>
              </a:ext>
            </a:extLst>
          </p:cNvPr>
          <p:cNvSpPr/>
          <p:nvPr/>
        </p:nvSpPr>
        <p:spPr>
          <a:xfrm>
            <a:off x="755412" y="4142138"/>
            <a:ext cx="7003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dirty="0">
                <a:solidFill>
                  <a:schemeClr val="accent2"/>
                </a:solidFill>
                <a:latin typeface="HelveticaNeueLT Std Lt" pitchFamily="34" charset="0"/>
              </a:rPr>
              <a:t>3. Chat individual entre alumnos</a:t>
            </a:r>
            <a:endParaRPr lang="es-ES" dirty="0">
              <a:solidFill>
                <a:srgbClr val="ED8400"/>
              </a:solidFill>
              <a:latin typeface="HelveticaNeueLT Std Lt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35290A-EC9D-428A-B45F-2D18E28B2C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873" y="1243110"/>
            <a:ext cx="6265201" cy="25036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C1C071-A7B5-41CF-BA79-B8A1E24A06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391" y="4142138"/>
            <a:ext cx="6102163" cy="2695936"/>
          </a:xfrm>
          <a:prstGeom prst="rect">
            <a:avLst/>
          </a:prstGeom>
        </p:spPr>
      </p:pic>
      <p:pic>
        <p:nvPicPr>
          <p:cNvPr id="12" name="Image 2">
            <a:extLst>
              <a:ext uri="{FF2B5EF4-FFF2-40B4-BE49-F238E27FC236}">
                <a16:creationId xmlns:a16="http://schemas.microsoft.com/office/drawing/2014/main" id="{C4469E78-2ABC-405B-A214-77AF6895AC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8" y="0"/>
            <a:ext cx="764164" cy="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90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21">
            <a:extLst>
              <a:ext uri="{FF2B5EF4-FFF2-40B4-BE49-F238E27FC236}">
                <a16:creationId xmlns:a16="http://schemas.microsoft.com/office/drawing/2014/main" id="{5C10815A-1BDD-4923-94B5-9A42C38C79E3}"/>
              </a:ext>
            </a:extLst>
          </p:cNvPr>
          <p:cNvSpPr txBox="1"/>
          <p:nvPr/>
        </p:nvSpPr>
        <p:spPr>
          <a:xfrm>
            <a:off x="1250572" y="535240"/>
            <a:ext cx="692187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>
              <a:lnSpc>
                <a:spcPct val="150000"/>
              </a:lnSpc>
              <a:buClr>
                <a:srgbClr val="ED8400"/>
              </a:buClr>
              <a:buFont typeface="Wingdings" panose="05000000000000000000" pitchFamily="2" charset="2"/>
              <a:buChar char="§"/>
              <a:defRPr>
                <a:solidFill>
                  <a:srgbClr val="4E5155"/>
                </a:solidFill>
                <a:latin typeface="Avenir LT Std 45 Book" panose="020B0502020203020204" pitchFamily="34" charset="0"/>
              </a:defRPr>
            </a:lvl1pPr>
          </a:lstStyle>
          <a:p>
            <a:pPr marL="0" indent="0">
              <a:buNone/>
            </a:pPr>
            <a:endParaRPr lang="es-ES_tradnl" dirty="0"/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CDF51B9-109D-4894-9BC0-84C63A3594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63" y="377516"/>
            <a:ext cx="528972" cy="5289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B4D87E-B4BA-41B6-95E2-449D7057EDE0}"/>
              </a:ext>
            </a:extLst>
          </p:cNvPr>
          <p:cNvSpPr/>
          <p:nvPr/>
        </p:nvSpPr>
        <p:spPr>
          <a:xfrm>
            <a:off x="565078" y="666656"/>
            <a:ext cx="11354121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Adaptación a las necesidades de cada usuario y proyecto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6A6E9A0-9725-4F8A-AA0B-BA98868B9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17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A2D95-3C57-4AF9-97D7-D21A6F2FBC0C}"/>
              </a:ext>
            </a:extLst>
          </p:cNvPr>
          <p:cNvSpPr/>
          <p:nvPr/>
        </p:nvSpPr>
        <p:spPr>
          <a:xfrm>
            <a:off x="701435" y="1533446"/>
            <a:ext cx="1064068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chemeClr val="accent2"/>
                </a:solidFill>
                <a:latin typeface="HelveticaNeueLT Std Lt" pitchFamily="34" charset="0"/>
              </a:rPr>
              <a:t>Temáticas sectoriales para varios sectores:</a:t>
            </a:r>
          </a:p>
          <a:p>
            <a:endParaRPr lang="es-ES_tradnl" dirty="0">
              <a:solidFill>
                <a:schemeClr val="accent2"/>
              </a:solidFill>
              <a:latin typeface="HelveticaNeueLT Std Lt" pitchFamily="34" charset="0"/>
            </a:endParaRPr>
          </a:p>
          <a:p>
            <a:pPr lvl="0"/>
            <a:r>
              <a:rPr lang="es-ES_tradnl" dirty="0">
                <a:solidFill>
                  <a:schemeClr val="accent2"/>
                </a:solidFill>
                <a:latin typeface="HelveticaNeueLT Std Lt" pitchFamily="34" charset="0"/>
              </a:rPr>
              <a:t>3. Noticias de actualidad 7Speaking :</a:t>
            </a:r>
          </a:p>
          <a:p>
            <a:pPr lvl="0"/>
            <a:r>
              <a:rPr lang="es-ES_tradnl" sz="2000" dirty="0">
                <a:solidFill>
                  <a:srgbClr val="4E5155"/>
                </a:solidFill>
                <a:latin typeface="Avenir LT Std 45 Book" panose="020B0502020203020204" pitchFamily="34" charset="0"/>
              </a:rPr>
              <a:t>Clases basadas en la actualidad  en función del nivel, la profesión y los intereses de cada uno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4D3A2-7CB9-4609-942F-049B479A80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263" y="3180462"/>
            <a:ext cx="6675752" cy="3142298"/>
          </a:xfrm>
          <a:prstGeom prst="rect">
            <a:avLst/>
          </a:prstGeom>
        </p:spPr>
      </p:pic>
      <p:pic>
        <p:nvPicPr>
          <p:cNvPr id="9" name="Image 2">
            <a:extLst>
              <a:ext uri="{FF2B5EF4-FFF2-40B4-BE49-F238E27FC236}">
                <a16:creationId xmlns:a16="http://schemas.microsoft.com/office/drawing/2014/main" id="{0519033A-41CF-4C2D-A281-EE58852113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8" y="0"/>
            <a:ext cx="764164" cy="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08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21">
            <a:extLst>
              <a:ext uri="{FF2B5EF4-FFF2-40B4-BE49-F238E27FC236}">
                <a16:creationId xmlns:a16="http://schemas.microsoft.com/office/drawing/2014/main" id="{5C10815A-1BDD-4923-94B5-9A42C38C79E3}"/>
              </a:ext>
            </a:extLst>
          </p:cNvPr>
          <p:cNvSpPr txBox="1"/>
          <p:nvPr/>
        </p:nvSpPr>
        <p:spPr>
          <a:xfrm>
            <a:off x="1250572" y="535240"/>
            <a:ext cx="692187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>
              <a:lnSpc>
                <a:spcPct val="150000"/>
              </a:lnSpc>
              <a:buClr>
                <a:srgbClr val="ED8400"/>
              </a:buClr>
              <a:buFont typeface="Wingdings" panose="05000000000000000000" pitchFamily="2" charset="2"/>
              <a:buChar char="§"/>
              <a:defRPr>
                <a:solidFill>
                  <a:srgbClr val="4E5155"/>
                </a:solidFill>
                <a:latin typeface="Avenir LT Std 45 Book" panose="020B0502020203020204" pitchFamily="34" charset="0"/>
              </a:defRPr>
            </a:lvl1pPr>
          </a:lstStyle>
          <a:p>
            <a:pPr marL="0" indent="0">
              <a:buNone/>
            </a:pPr>
            <a:endParaRPr lang="es-ES_tradnl" dirty="0"/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CDF51B9-109D-4894-9BC0-84C63A3594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63" y="377516"/>
            <a:ext cx="528972" cy="5289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7C6BEC-F9EF-4143-8700-9FBA1CD7D739}"/>
              </a:ext>
            </a:extLst>
          </p:cNvPr>
          <p:cNvSpPr/>
          <p:nvPr/>
        </p:nvSpPr>
        <p:spPr>
          <a:xfrm>
            <a:off x="1250572" y="937971"/>
            <a:ext cx="6607553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buClr>
                <a:srgbClr val="ED8400"/>
              </a:buClr>
            </a:pPr>
            <a:endParaRPr lang="es-ES_tradnl" sz="2000" dirty="0">
              <a:solidFill>
                <a:srgbClr val="4E5155"/>
              </a:solidFill>
              <a:latin typeface="Avenir LT Std 45 Book" panose="020B05020202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1C5238-0A12-450C-975C-AF68EBD68D67}"/>
              </a:ext>
            </a:extLst>
          </p:cNvPr>
          <p:cNvSpPr/>
          <p:nvPr/>
        </p:nvSpPr>
        <p:spPr>
          <a:xfrm>
            <a:off x="575354" y="701573"/>
            <a:ext cx="1119754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Adaptación a las necesidades de cada usuario y proyecto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415B488-0BFE-4DB8-8309-EC973E896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ES_trad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ES_trad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4B35825-3688-475B-9C05-BC3BD70E7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54" y="1720707"/>
            <a:ext cx="585566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_tradnl" dirty="0">
                <a:solidFill>
                  <a:schemeClr val="accent2"/>
                </a:solidFill>
                <a:latin typeface="HelveticaNeueLT Std Lt" pitchFamily="34" charset="0"/>
              </a:rPr>
              <a:t>4. Professional </a:t>
            </a:r>
            <a:r>
              <a:rPr lang="es-ES_tradnl" altLang="es-ES_tradnl" dirty="0" err="1">
                <a:solidFill>
                  <a:schemeClr val="accent2"/>
                </a:solidFill>
                <a:latin typeface="HelveticaNeueLT Std Lt" pitchFamily="34" charset="0"/>
              </a:rPr>
              <a:t>Skills</a:t>
            </a:r>
            <a:r>
              <a:rPr lang="es-ES_tradnl" altLang="es-ES_tradnl" dirty="0">
                <a:solidFill>
                  <a:schemeClr val="accent2"/>
                </a:solidFill>
                <a:latin typeface="HelveticaNeueLT Std Lt" pitchFamily="34" charset="0"/>
              </a:rPr>
              <a:t>: </a:t>
            </a:r>
            <a:r>
              <a:rPr lang="es-ES_tradnl" dirty="0">
                <a:solidFill>
                  <a:srgbClr val="516072"/>
                </a:solidFill>
                <a:latin typeface="Hind Vadodara"/>
              </a:rPr>
              <a:t>Permite formarse en una </a:t>
            </a:r>
            <a:r>
              <a:rPr lang="es-ES_tradnl" b="1" dirty="0">
                <a:solidFill>
                  <a:srgbClr val="516072"/>
                </a:solidFill>
                <a:latin typeface="Hind Vadodara"/>
              </a:rPr>
              <a:t>competencia profesional </a:t>
            </a:r>
            <a:r>
              <a:rPr lang="es-ES_tradnl" dirty="0">
                <a:solidFill>
                  <a:srgbClr val="516072"/>
                </a:solidFill>
                <a:latin typeface="Hind Vadodara"/>
              </a:rPr>
              <a:t>(Management, </a:t>
            </a:r>
            <a:r>
              <a:rPr lang="es-ES_tradnl" dirty="0" err="1">
                <a:solidFill>
                  <a:srgbClr val="516072"/>
                </a:solidFill>
                <a:latin typeface="Hind Vadodara"/>
              </a:rPr>
              <a:t>Leadership</a:t>
            </a:r>
            <a:r>
              <a:rPr lang="es-ES_tradnl" dirty="0">
                <a:solidFill>
                  <a:srgbClr val="516072"/>
                </a:solidFill>
                <a:latin typeface="Hind Vadodara"/>
              </a:rPr>
              <a:t>, Coaching,...) y aprender el Inglés Business. </a:t>
            </a:r>
            <a:endParaRPr lang="es-ES_tradnl" altLang="es-ES_tradnl" dirty="0">
              <a:solidFill>
                <a:srgbClr val="516072"/>
              </a:solidFill>
              <a:latin typeface="Hind Vadodar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altLang="es-ES_tradnl" dirty="0">
              <a:solidFill>
                <a:srgbClr val="516072"/>
              </a:solidFill>
              <a:latin typeface="Hind Vadodar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altLang="es-ES_tradnl" dirty="0">
              <a:solidFill>
                <a:srgbClr val="516072"/>
              </a:solidFill>
              <a:latin typeface="Hind Vadodar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_tradnl" dirty="0">
                <a:solidFill>
                  <a:schemeClr val="accent2"/>
                </a:solidFill>
                <a:latin typeface="HelveticaNeueLT Std Lt" pitchFamily="34" charset="0"/>
              </a:rPr>
              <a:t>5. Taller KNOW HOW : </a:t>
            </a:r>
            <a:r>
              <a:rPr lang="es-ES_tradnl" dirty="0">
                <a:solidFill>
                  <a:srgbClr val="516072"/>
                </a:solidFill>
                <a:latin typeface="Hind Vadodara"/>
              </a:rPr>
              <a:t>Permite formarse en una </a:t>
            </a:r>
            <a:r>
              <a:rPr lang="es-ES_tradnl" b="1" dirty="0">
                <a:solidFill>
                  <a:srgbClr val="516072"/>
                </a:solidFill>
                <a:latin typeface="Hind Vadodara"/>
              </a:rPr>
              <a:t>competencia profesional </a:t>
            </a:r>
            <a:r>
              <a:rPr lang="es-ES_tradnl" dirty="0">
                <a:solidFill>
                  <a:srgbClr val="516072"/>
                </a:solidFill>
                <a:latin typeface="Hind Vadodara"/>
              </a:rPr>
              <a:t>(Management, etc..)</a:t>
            </a:r>
            <a:endParaRPr lang="es-ES_tradnl" altLang="es-ES_tradnl" dirty="0">
              <a:solidFill>
                <a:srgbClr val="516072"/>
              </a:solidFill>
              <a:latin typeface="Hind Vadodar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24E36D-A883-4860-9C80-C8F7F56FFB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825" y="1720707"/>
            <a:ext cx="4726040" cy="2329131"/>
          </a:xfrm>
          <a:prstGeom prst="rect">
            <a:avLst/>
          </a:prstGeom>
        </p:spPr>
      </p:pic>
      <p:pic>
        <p:nvPicPr>
          <p:cNvPr id="10" name="Image 2">
            <a:extLst>
              <a:ext uri="{FF2B5EF4-FFF2-40B4-BE49-F238E27FC236}">
                <a16:creationId xmlns:a16="http://schemas.microsoft.com/office/drawing/2014/main" id="{24F4C398-EFAC-4E6E-A7AA-7A5B1B71D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8" y="0"/>
            <a:ext cx="764164" cy="7684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203989-1E9B-470A-A840-D24A02BFE39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49" y="4076853"/>
            <a:ext cx="5736375" cy="25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6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3A42-9B70-4071-88EE-9CA02C800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AC575-EC6F-4CC5-8C31-F34FB77F0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81B7F2-3B86-4CBB-9A82-934F1F434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88"/>
            <a:ext cx="12192000" cy="68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56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21">
            <a:extLst>
              <a:ext uri="{FF2B5EF4-FFF2-40B4-BE49-F238E27FC236}">
                <a16:creationId xmlns:a16="http://schemas.microsoft.com/office/drawing/2014/main" id="{5C10815A-1BDD-4923-94B5-9A42C38C79E3}"/>
              </a:ext>
            </a:extLst>
          </p:cNvPr>
          <p:cNvSpPr txBox="1"/>
          <p:nvPr/>
        </p:nvSpPr>
        <p:spPr>
          <a:xfrm>
            <a:off x="1250572" y="535240"/>
            <a:ext cx="692187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>
              <a:lnSpc>
                <a:spcPct val="150000"/>
              </a:lnSpc>
              <a:buClr>
                <a:srgbClr val="ED8400"/>
              </a:buClr>
              <a:buFont typeface="Wingdings" panose="05000000000000000000" pitchFamily="2" charset="2"/>
              <a:buChar char="§"/>
              <a:defRPr>
                <a:solidFill>
                  <a:srgbClr val="4E5155"/>
                </a:solidFill>
                <a:latin typeface="Avenir LT Std 45 Book" panose="020B0502020203020204" pitchFamily="34" charset="0"/>
              </a:defRPr>
            </a:lvl1pPr>
          </a:lstStyle>
          <a:p>
            <a:pPr marL="0" indent="0">
              <a:buNone/>
            </a:pPr>
            <a:endParaRPr lang="es-ES_tradnl" dirty="0"/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CDF51B9-109D-4894-9BC0-84C63A3594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63" y="377516"/>
            <a:ext cx="528972" cy="5289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7C6BEC-F9EF-4143-8700-9FBA1CD7D739}"/>
              </a:ext>
            </a:extLst>
          </p:cNvPr>
          <p:cNvSpPr/>
          <p:nvPr/>
        </p:nvSpPr>
        <p:spPr>
          <a:xfrm>
            <a:off x="1250572" y="937971"/>
            <a:ext cx="6607553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buClr>
                <a:srgbClr val="ED8400"/>
              </a:buClr>
            </a:pPr>
            <a:endParaRPr lang="es-ES_tradnl" sz="2000" dirty="0">
              <a:solidFill>
                <a:srgbClr val="4E5155"/>
              </a:solidFill>
              <a:latin typeface="Avenir LT Std 45 Book" panose="020B0502020203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415B488-0BFE-4DB8-8309-EC973E896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ES_trad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ES_trad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2D5BF9-89FC-45A4-907B-95FB469D6F84}"/>
              </a:ext>
            </a:extLst>
          </p:cNvPr>
          <p:cNvSpPr/>
          <p:nvPr/>
        </p:nvSpPr>
        <p:spPr>
          <a:xfrm>
            <a:off x="436949" y="1786125"/>
            <a:ext cx="3172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s-ES_tradnl" dirty="0">
                <a:solidFill>
                  <a:schemeClr val="accent2"/>
                </a:solidFill>
                <a:latin typeface="HelveticaNeueLT Std Lt" pitchFamily="34" charset="0"/>
              </a:rPr>
              <a:t>6. Vocabulario especializado</a:t>
            </a:r>
            <a:r>
              <a:rPr lang="es-ES_tradnl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D1CA19-27AB-4F09-8220-2D2408EA429D}"/>
              </a:ext>
            </a:extLst>
          </p:cNvPr>
          <p:cNvSpPr txBox="1"/>
          <p:nvPr/>
        </p:nvSpPr>
        <p:spPr>
          <a:xfrm>
            <a:off x="436949" y="655978"/>
            <a:ext cx="1145977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Adaptación a las necesidades de cada usuario y proyecto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55335-5141-45C7-B9FF-50A1922554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339" y="2388801"/>
            <a:ext cx="7969321" cy="3813221"/>
          </a:xfrm>
          <a:prstGeom prst="rect">
            <a:avLst/>
          </a:prstGeom>
        </p:spPr>
      </p:pic>
      <p:pic>
        <p:nvPicPr>
          <p:cNvPr id="9" name="Image 2">
            <a:extLst>
              <a:ext uri="{FF2B5EF4-FFF2-40B4-BE49-F238E27FC236}">
                <a16:creationId xmlns:a16="http://schemas.microsoft.com/office/drawing/2014/main" id="{6CA4CB2C-2EC2-40DB-81B0-C54E3E35E4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8" y="0"/>
            <a:ext cx="764164" cy="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00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21">
            <a:extLst>
              <a:ext uri="{FF2B5EF4-FFF2-40B4-BE49-F238E27FC236}">
                <a16:creationId xmlns:a16="http://schemas.microsoft.com/office/drawing/2014/main" id="{5C10815A-1BDD-4923-94B5-9A42C38C79E3}"/>
              </a:ext>
            </a:extLst>
          </p:cNvPr>
          <p:cNvSpPr txBox="1"/>
          <p:nvPr/>
        </p:nvSpPr>
        <p:spPr>
          <a:xfrm>
            <a:off x="1250572" y="535240"/>
            <a:ext cx="692187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>
              <a:lnSpc>
                <a:spcPct val="150000"/>
              </a:lnSpc>
              <a:buClr>
                <a:srgbClr val="ED8400"/>
              </a:buClr>
              <a:buFont typeface="Wingdings" panose="05000000000000000000" pitchFamily="2" charset="2"/>
              <a:buChar char="§"/>
              <a:defRPr>
                <a:solidFill>
                  <a:srgbClr val="4E5155"/>
                </a:solidFill>
                <a:latin typeface="Avenir LT Std 45 Book" panose="020B0502020203020204" pitchFamily="34" charset="0"/>
              </a:defRPr>
            </a:lvl1pPr>
          </a:lstStyle>
          <a:p>
            <a:pPr marL="0" indent="0">
              <a:buNone/>
            </a:pPr>
            <a:endParaRPr lang="es-ES_tradnl" dirty="0"/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CDF51B9-109D-4894-9BC0-84C63A3594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63" y="377516"/>
            <a:ext cx="528972" cy="5289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7C6BEC-F9EF-4143-8700-9FBA1CD7D739}"/>
              </a:ext>
            </a:extLst>
          </p:cNvPr>
          <p:cNvSpPr/>
          <p:nvPr/>
        </p:nvSpPr>
        <p:spPr>
          <a:xfrm>
            <a:off x="1250572" y="937971"/>
            <a:ext cx="6607553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buClr>
                <a:srgbClr val="ED8400"/>
              </a:buClr>
            </a:pPr>
            <a:endParaRPr lang="es-ES_tradnl" sz="2000" dirty="0">
              <a:solidFill>
                <a:srgbClr val="4E5155"/>
              </a:solidFill>
              <a:latin typeface="Avenir LT Std 45 Book" panose="020B0502020203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415B488-0BFE-4DB8-8309-EC973E896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ES_trad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ES_trad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2D5BF9-89FC-45A4-907B-95FB469D6F84}"/>
              </a:ext>
            </a:extLst>
          </p:cNvPr>
          <p:cNvSpPr/>
          <p:nvPr/>
        </p:nvSpPr>
        <p:spPr>
          <a:xfrm>
            <a:off x="436949" y="2014062"/>
            <a:ext cx="5429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s-ES_tradnl" dirty="0">
                <a:solidFill>
                  <a:schemeClr val="accent2"/>
                </a:solidFill>
                <a:latin typeface="HelveticaNeueLT Std Lt" pitchFamily="34" charset="0"/>
              </a:rPr>
              <a:t>7. Herramienta de creación de contenido a medida</a:t>
            </a:r>
            <a:r>
              <a:rPr lang="es-ES_tradnl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58CA6B-2810-4F37-9757-94913303FA07}"/>
              </a:ext>
            </a:extLst>
          </p:cNvPr>
          <p:cNvSpPr/>
          <p:nvPr/>
        </p:nvSpPr>
        <p:spPr>
          <a:xfrm>
            <a:off x="1250571" y="2551837"/>
            <a:ext cx="106461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000" dirty="0">
                <a:solidFill>
                  <a:srgbClr val="4E5155"/>
                </a:solidFill>
                <a:latin typeface="Avenir LT Std 45 Book" panose="020B0502020203020204" pitchFamily="34" charset="0"/>
              </a:rPr>
              <a:t>Herramienta de </a:t>
            </a:r>
            <a:r>
              <a:rPr lang="es-ES_tradnl" sz="2000" b="1" dirty="0">
                <a:solidFill>
                  <a:srgbClr val="4E5155"/>
                </a:solidFill>
                <a:latin typeface="Avenir LT Std 45 Book" panose="020B0502020203020204" pitchFamily="34" charset="0"/>
              </a:rPr>
              <a:t>creación de contenidos </a:t>
            </a:r>
            <a:r>
              <a:rPr lang="es-ES_tradnl" sz="2000" dirty="0">
                <a:solidFill>
                  <a:srgbClr val="4E5155"/>
                </a:solidFill>
                <a:latin typeface="Avenir LT Std 45 Book" panose="020B0502020203020204" pitchFamily="34" charset="0"/>
              </a:rPr>
              <a:t>para que el tutor pueda transformar un texto en una actividad multimedia 7Speaking, en base al material existente: </a:t>
            </a:r>
          </a:p>
          <a:p>
            <a:pPr>
              <a:spcAft>
                <a:spcPts val="0"/>
              </a:spcAft>
            </a:pPr>
            <a:r>
              <a:rPr lang="es-ES_tradnl" sz="2000" dirty="0">
                <a:solidFill>
                  <a:srgbClr val="4E5155"/>
                </a:solidFill>
                <a:latin typeface="Avenir LT Std 45 Book" panose="020B0502020203020204" pitchFamily="34" charset="0"/>
              </a:rPr>
              <a:t>=&gt; A efecto de comunicación , información y formación en idiomas:</a:t>
            </a:r>
          </a:p>
          <a:p>
            <a:pPr>
              <a:spcAft>
                <a:spcPts val="0"/>
              </a:spcAft>
            </a:pPr>
            <a:endParaRPr lang="es-ES_tradnl" sz="2000" dirty="0">
              <a:solidFill>
                <a:srgbClr val="4E5155"/>
              </a:solidFill>
              <a:latin typeface="Avenir LT Std 45 Book" panose="020B0502020203020204" pitchFamily="34" charset="0"/>
            </a:endParaRPr>
          </a:p>
          <a:p>
            <a:pPr indent="-285750">
              <a:buFontTx/>
              <a:buChar char="-"/>
            </a:pPr>
            <a:r>
              <a:rPr lang="es-ES_tradnl" sz="2000" dirty="0">
                <a:solidFill>
                  <a:srgbClr val="4E5155"/>
                </a:solidFill>
                <a:latin typeface="Avenir LT Std 45 Book" panose="020B0502020203020204" pitchFamily="34" charset="0"/>
              </a:rPr>
              <a:t>Uso de un material texto existente para crear una actividad 100% multimedia</a:t>
            </a:r>
          </a:p>
          <a:p>
            <a:pPr indent="-285750">
              <a:spcAft>
                <a:spcPts val="0"/>
              </a:spcAft>
              <a:buFontTx/>
              <a:buChar char="-"/>
            </a:pPr>
            <a:r>
              <a:rPr lang="es-ES_tradnl" sz="2000" dirty="0">
                <a:solidFill>
                  <a:srgbClr val="4E5155"/>
                </a:solidFill>
                <a:latin typeface="Avenir LT Std 45 Book" panose="020B0502020203020204" pitchFamily="34" charset="0"/>
              </a:rPr>
              <a:t>Para practicar todas las competencias del idioma, </a:t>
            </a:r>
          </a:p>
          <a:p>
            <a:pPr indent="-285750">
              <a:spcAft>
                <a:spcPts val="0"/>
              </a:spcAft>
              <a:buFontTx/>
              <a:buChar char="-"/>
            </a:pPr>
            <a:r>
              <a:rPr lang="es-ES_tradnl" sz="2000" dirty="0">
                <a:solidFill>
                  <a:srgbClr val="4E5155"/>
                </a:solidFill>
                <a:latin typeface="Avenir LT Std 45 Book" panose="020B0502020203020204" pitchFamily="34" charset="0"/>
              </a:rPr>
              <a:t>Con todas las ayudas pedagógicas y test de comprensión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</a:rPr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DBE01B-5F12-4CDB-B454-CC5A04F1D93F}"/>
              </a:ext>
            </a:extLst>
          </p:cNvPr>
          <p:cNvSpPr txBox="1"/>
          <p:nvPr/>
        </p:nvSpPr>
        <p:spPr>
          <a:xfrm>
            <a:off x="436949" y="704975"/>
            <a:ext cx="1132642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Adaptación a las necesidades de cada usuario y proyecto</a:t>
            </a:r>
          </a:p>
        </p:txBody>
      </p:sp>
      <p:pic>
        <p:nvPicPr>
          <p:cNvPr id="12" name="Image 2">
            <a:extLst>
              <a:ext uri="{FF2B5EF4-FFF2-40B4-BE49-F238E27FC236}">
                <a16:creationId xmlns:a16="http://schemas.microsoft.com/office/drawing/2014/main" id="{7F3C7107-94F6-46B5-8739-DF90C4D6FF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8" y="0"/>
            <a:ext cx="764164" cy="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00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F59867-D13D-4E94-BA84-FD568E63EF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279" y="2790825"/>
            <a:ext cx="7669441" cy="35285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CD2A8F-7426-4127-B090-EEE43CB2E8BD}"/>
              </a:ext>
            </a:extLst>
          </p:cNvPr>
          <p:cNvSpPr txBox="1"/>
          <p:nvPr/>
        </p:nvSpPr>
        <p:spPr>
          <a:xfrm>
            <a:off x="634158" y="918300"/>
            <a:ext cx="10887075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3364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Adaptación a las necesidades de cada usuario y proyecto</a:t>
            </a:r>
          </a:p>
        </p:txBody>
      </p:sp>
      <p:pic>
        <p:nvPicPr>
          <p:cNvPr id="8" name="Image 2">
            <a:extLst>
              <a:ext uri="{FF2B5EF4-FFF2-40B4-BE49-F238E27FC236}">
                <a16:creationId xmlns:a16="http://schemas.microsoft.com/office/drawing/2014/main" id="{B096EB92-E009-4084-9372-487A056F6F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8" y="0"/>
            <a:ext cx="764164" cy="768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1E0B48-5F17-4BAF-8382-EFF0A4C5A7C5}"/>
              </a:ext>
            </a:extLst>
          </p:cNvPr>
          <p:cNvSpPr txBox="1"/>
          <p:nvPr/>
        </p:nvSpPr>
        <p:spPr>
          <a:xfrm>
            <a:off x="640387" y="1762801"/>
            <a:ext cx="10475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_tradnl" dirty="0">
                <a:solidFill>
                  <a:schemeClr val="accent2"/>
                </a:solidFill>
                <a:latin typeface="HelveticaNeueLT Std Lt" pitchFamily="34" charset="0"/>
              </a:rPr>
              <a:t>8. </a:t>
            </a:r>
            <a:r>
              <a:rPr lang="es-ES_tradnl" dirty="0" err="1">
                <a:solidFill>
                  <a:schemeClr val="accent2"/>
                </a:solidFill>
                <a:latin typeface="HelveticaNeueLT Std Lt" pitchFamily="34" charset="0"/>
              </a:rPr>
              <a:t>Tests</a:t>
            </a:r>
            <a:r>
              <a:rPr lang="es-ES_tradnl" dirty="0">
                <a:solidFill>
                  <a:schemeClr val="accent2"/>
                </a:solidFill>
                <a:latin typeface="HelveticaNeueLT Std Lt" pitchFamily="34" charset="0"/>
              </a:rPr>
              <a:t> de simulación de TOEFL, TOEIC y LINGUASKILL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</a:rPr>
              <a:t>, disponibles en versiones de práctica o en condiciones reales, para estar perfectamente preparado el día de la prueba oficial. </a:t>
            </a:r>
          </a:p>
        </p:txBody>
      </p:sp>
    </p:spTree>
    <p:extLst>
      <p:ext uri="{BB962C8B-B14F-4D97-AF65-F5344CB8AC3E}">
        <p14:creationId xmlns:p14="http://schemas.microsoft.com/office/powerpoint/2010/main" val="1211926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ciel, extérieur, cité, crépuscule&#10;&#10;Description générée avec un niveau de confiance très élevé">
            <a:extLst>
              <a:ext uri="{FF2B5EF4-FFF2-40B4-BE49-F238E27FC236}">
                <a16:creationId xmlns:a16="http://schemas.microsoft.com/office/drawing/2014/main" id="{CFAECD0C-7B47-40DE-BB06-3FF801F8F7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440" y="0"/>
            <a:ext cx="7564935" cy="6858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DD91572-6243-4E29-B744-046C4A495390}"/>
              </a:ext>
            </a:extLst>
          </p:cNvPr>
          <p:cNvSpPr/>
          <p:nvPr/>
        </p:nvSpPr>
        <p:spPr>
          <a:xfrm>
            <a:off x="-22440" y="0"/>
            <a:ext cx="7564935" cy="6858000"/>
          </a:xfrm>
          <a:prstGeom prst="rect">
            <a:avLst/>
          </a:prstGeom>
          <a:solidFill>
            <a:schemeClr val="bg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8" descr="https://upload.wikimedia.org/wikipedia/fr/thumb/2/2c/Sanofi.svg/966px-Sanofi.svg.png"/>
          <p:cNvPicPr>
            <a:picLocks noChangeAspect="1" noChangeArrowheads="1"/>
          </p:cNvPicPr>
          <p:nvPr/>
        </p:nvPicPr>
        <p:blipFill>
          <a:blip r:embed="rId4" cstate="screen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8471" y="1180139"/>
            <a:ext cx="721709" cy="573543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125" y="3496847"/>
            <a:ext cx="1137676" cy="8532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screen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648" y="1385483"/>
            <a:ext cx="1144693" cy="2313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screen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42" y="4570968"/>
            <a:ext cx="1328930" cy="314063"/>
          </a:xfrm>
          <a:prstGeom prst="rect">
            <a:avLst/>
          </a:prstGeom>
        </p:spPr>
      </p:pic>
      <p:pic>
        <p:nvPicPr>
          <p:cNvPr id="14" name="Picture 9" descr="https://upload.wikimedia.org/wikipedia/en/thumb/a/ac/Lafarge.svg/800px-Lafarge.svg.png"/>
          <p:cNvPicPr>
            <a:picLocks noChangeAspect="1" noChangeArrowheads="1"/>
          </p:cNvPicPr>
          <p:nvPr/>
        </p:nvPicPr>
        <p:blipFill>
          <a:blip r:embed="rId8" cstate="screen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5131" y="3649479"/>
            <a:ext cx="1357336" cy="465566"/>
          </a:xfrm>
          <a:prstGeom prst="rect">
            <a:avLst/>
          </a:prstGeom>
          <a:noFill/>
        </p:spPr>
      </p:pic>
      <p:pic>
        <p:nvPicPr>
          <p:cNvPr id="17" name="Picture 5" descr="http://www.fccihk.com/files/web_image/member/member_club/Club_Med/logo_clubMed.gif"/>
          <p:cNvPicPr>
            <a:picLocks noChangeAspect="1" noChangeArrowheads="1"/>
          </p:cNvPicPr>
          <p:nvPr/>
        </p:nvPicPr>
        <p:blipFill>
          <a:blip r:embed="rId9" cstate="screen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5066" y="5665506"/>
            <a:ext cx="1713707" cy="519755"/>
          </a:xfrm>
          <a:prstGeom prst="rect">
            <a:avLst/>
          </a:prstGeom>
          <a:noFill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screen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0914" y="2035394"/>
            <a:ext cx="1071615" cy="465565"/>
          </a:xfrm>
          <a:prstGeom prst="rect">
            <a:avLst/>
          </a:prstGeom>
        </p:spPr>
      </p:pic>
      <p:sp>
        <p:nvSpPr>
          <p:cNvPr id="30" name="Titre 1">
            <a:extLst>
              <a:ext uri="{FF2B5EF4-FFF2-40B4-BE49-F238E27FC236}">
                <a16:creationId xmlns:a16="http://schemas.microsoft.com/office/drawing/2014/main" id="{833C12D2-2AAB-46BA-AACA-818C7D06F34A}"/>
              </a:ext>
            </a:extLst>
          </p:cNvPr>
          <p:cNvSpPr txBox="1">
            <a:spLocks/>
          </p:cNvSpPr>
          <p:nvPr/>
        </p:nvSpPr>
        <p:spPr>
          <a:xfrm>
            <a:off x="527319" y="252826"/>
            <a:ext cx="9732522" cy="559992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rgbClr val="FF0000"/>
                </a:solidFill>
                <a:latin typeface="Avenir LT Std 45 Book" panose="020B0502020203020204" pitchFamily="34" charset="0"/>
                <a:ea typeface="+mn-ea"/>
                <a:cs typeface="+mn-cs"/>
              </a:rPr>
              <a:t>7Speaking Key Figures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79229-9763-40E4-9956-910796A682FB}"/>
              </a:ext>
            </a:extLst>
          </p:cNvPr>
          <p:cNvSpPr/>
          <p:nvPr/>
        </p:nvSpPr>
        <p:spPr>
          <a:xfrm>
            <a:off x="562744" y="1241417"/>
            <a:ext cx="14052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600" dirty="0">
                <a:solidFill>
                  <a:srgbClr val="ED8400"/>
                </a:solidFill>
                <a:latin typeface="Avenir LT Std 45 Book" panose="020B0502020203020204" pitchFamily="34" charset="0"/>
              </a:rPr>
              <a:t>500K+</a:t>
            </a:r>
          </a:p>
          <a:p>
            <a:pPr algn="r"/>
            <a:endParaRPr lang="fr-FR" dirty="0">
              <a:solidFill>
                <a:srgbClr val="ED8400"/>
              </a:solidFill>
              <a:latin typeface="Avenir LT Std 45 Book" panose="020B0502020203020204" pitchFamily="34" charset="0"/>
            </a:endParaRPr>
          </a:p>
          <a:p>
            <a:pPr algn="r"/>
            <a:endParaRPr lang="fr-FR" dirty="0">
              <a:solidFill>
                <a:srgbClr val="ED8400"/>
              </a:solidFill>
              <a:latin typeface="Avenir LT Std 45 Book" panose="020B0502020203020204" pitchFamily="34" charset="0"/>
            </a:endParaRPr>
          </a:p>
          <a:p>
            <a:pPr algn="r"/>
            <a:r>
              <a:rPr lang="fr-FR" sz="3600" dirty="0">
                <a:solidFill>
                  <a:srgbClr val="ED8400"/>
                </a:solidFill>
                <a:latin typeface="Avenir LT Std 45 Book" panose="020B0502020203020204" pitchFamily="34" charset="0"/>
              </a:rPr>
              <a:t>+500</a:t>
            </a:r>
          </a:p>
          <a:p>
            <a:pPr algn="r"/>
            <a:endParaRPr lang="fr-FR" dirty="0">
              <a:solidFill>
                <a:srgbClr val="ED8400"/>
              </a:solidFill>
              <a:latin typeface="Avenir LT Std 45 Book" panose="020B0502020203020204" pitchFamily="34" charset="0"/>
            </a:endParaRPr>
          </a:p>
          <a:p>
            <a:pPr algn="r"/>
            <a:endParaRPr lang="fr-FR" dirty="0">
              <a:solidFill>
                <a:srgbClr val="ED8400"/>
              </a:solidFill>
              <a:latin typeface="Avenir LT Std 45 Book" panose="020B0502020203020204" pitchFamily="34" charset="0"/>
            </a:endParaRPr>
          </a:p>
          <a:p>
            <a:pPr algn="r"/>
            <a:r>
              <a:rPr lang="fr-FR" sz="3600" dirty="0">
                <a:solidFill>
                  <a:srgbClr val="ED8400"/>
                </a:solidFill>
                <a:latin typeface="Avenir LT Std 45 Book" panose="020B0502020203020204" pitchFamily="34" charset="0"/>
              </a:rPr>
              <a:t>+50</a:t>
            </a:r>
          </a:p>
          <a:p>
            <a:pPr algn="r"/>
            <a:endParaRPr lang="fr-FR" sz="1400" dirty="0">
              <a:solidFill>
                <a:srgbClr val="ED8400"/>
              </a:solidFill>
              <a:latin typeface="Avenir LT Std 45 Book" panose="020B0502020203020204" pitchFamily="34" charset="0"/>
            </a:endParaRPr>
          </a:p>
          <a:p>
            <a:pPr algn="r"/>
            <a:endParaRPr lang="fr-FR" dirty="0">
              <a:solidFill>
                <a:srgbClr val="ED8400"/>
              </a:solidFill>
              <a:latin typeface="Avenir LT Std 45 Book" panose="020B0502020203020204" pitchFamily="34" charset="0"/>
            </a:endParaRPr>
          </a:p>
          <a:p>
            <a:pPr algn="r"/>
            <a:r>
              <a:rPr lang="fr-FR" sz="3600" dirty="0">
                <a:solidFill>
                  <a:srgbClr val="ED8400"/>
                </a:solidFill>
                <a:latin typeface="Avenir LT Std 45 Book" panose="020B0502020203020204" pitchFamily="34" charset="0"/>
              </a:rPr>
              <a:t>+10</a:t>
            </a:r>
          </a:p>
          <a:p>
            <a:pPr algn="r"/>
            <a:endParaRPr lang="fr-FR" dirty="0">
              <a:solidFill>
                <a:srgbClr val="ED8400"/>
              </a:solidFill>
              <a:latin typeface="Avenir LT Std 45 Book" panose="020B0502020203020204" pitchFamily="34" charset="0"/>
            </a:endParaRPr>
          </a:p>
          <a:p>
            <a:pPr algn="r"/>
            <a:r>
              <a:rPr lang="fr-FR" sz="3600" dirty="0">
                <a:solidFill>
                  <a:srgbClr val="ED8400"/>
                </a:solidFill>
                <a:latin typeface="Avenir LT Std 45 Book" panose="020B0502020203020204" pitchFamily="34" charset="0"/>
              </a:rPr>
              <a:t>13</a:t>
            </a:r>
          </a:p>
          <a:p>
            <a:pPr algn="r"/>
            <a:endParaRPr lang="fr-FR" dirty="0">
              <a:solidFill>
                <a:srgbClr val="ED8400"/>
              </a:solidFill>
              <a:latin typeface="Avenir LT Std 45 Book" panose="020B0502020203020204" pitchFamily="34" charset="0"/>
            </a:endParaRPr>
          </a:p>
          <a:p>
            <a:pPr algn="r"/>
            <a:r>
              <a:rPr lang="fr-FR" sz="3600" dirty="0">
                <a:solidFill>
                  <a:srgbClr val="ED8400"/>
                </a:solidFill>
                <a:latin typeface="Avenir LT Std 45 Book" panose="020B0502020203020204" pitchFamily="34" charset="0"/>
              </a:rPr>
              <a:t>5</a:t>
            </a:r>
            <a:endParaRPr lang="fr-FR" dirty="0"/>
          </a:p>
        </p:txBody>
      </p:sp>
      <p:pic>
        <p:nvPicPr>
          <p:cNvPr id="1026" name="Picture 2" descr="Logo_Illy">
            <a:extLst>
              <a:ext uri="{FF2B5EF4-FFF2-40B4-BE49-F238E27FC236}">
                <a16:creationId xmlns:a16="http://schemas.microsoft.com/office/drawing/2014/main" id="{55637960-D5F1-4D8B-B6D8-20A4CC444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1855" y="5272223"/>
            <a:ext cx="440830" cy="44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tinental">
            <a:extLst>
              <a:ext uri="{FF2B5EF4-FFF2-40B4-BE49-F238E27FC236}">
                <a16:creationId xmlns:a16="http://schemas.microsoft.com/office/drawing/2014/main" id="{D6753062-D596-4181-A1E9-09DEE9187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8400" y="438717"/>
            <a:ext cx="1347630" cy="2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4" descr="Volvo">
            <a:extLst>
              <a:ext uri="{FF2B5EF4-FFF2-40B4-BE49-F238E27FC236}">
                <a16:creationId xmlns:a16="http://schemas.microsoft.com/office/drawing/2014/main" id="{AC3F92AD-32D5-43DF-B9A4-63C358273ACE}"/>
              </a:ext>
            </a:extLst>
          </p:cNvPr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5256" y="5081624"/>
            <a:ext cx="721709" cy="581368"/>
          </a:xfrm>
          <a:prstGeom prst="rect">
            <a:avLst/>
          </a:prstGeom>
          <a:noFill/>
        </p:spPr>
      </p:pic>
      <p:pic>
        <p:nvPicPr>
          <p:cNvPr id="1031" name="Picture 7" descr="https://www.7speaking.com/wp-content/uploads/2018/06/Logo-Mondelez.png">
            <a:extLst>
              <a:ext uri="{FF2B5EF4-FFF2-40B4-BE49-F238E27FC236}">
                <a16:creationId xmlns:a16="http://schemas.microsoft.com/office/drawing/2014/main" id="{8639620A-F71B-4A2F-BF62-C6ED88545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0089" y="4477917"/>
            <a:ext cx="1369415" cy="32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www.7speaking.com/wp-content/uploads/2018/07/Deloitte-Logo-7Speaking.png">
            <a:extLst>
              <a:ext uri="{FF2B5EF4-FFF2-40B4-BE49-F238E27FC236}">
                <a16:creationId xmlns:a16="http://schemas.microsoft.com/office/drawing/2014/main" id="{F13C4270-F019-45D4-83F4-AF64EB38D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001" y="6270136"/>
            <a:ext cx="1150652" cy="2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www.7speaking.com/wp-content/uploads/2018/01/Logo-Amundi.png">
            <a:extLst>
              <a:ext uri="{FF2B5EF4-FFF2-40B4-BE49-F238E27FC236}">
                <a16:creationId xmlns:a16="http://schemas.microsoft.com/office/drawing/2014/main" id="{1B042383-3530-4A3E-81ED-FAA678AA5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1183" y="2045838"/>
            <a:ext cx="1006923" cy="39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www.7speaking.com/wp-content/uploads/2018/01/Logo-BNP.png">
            <a:extLst>
              <a:ext uri="{FF2B5EF4-FFF2-40B4-BE49-F238E27FC236}">
                <a16:creationId xmlns:a16="http://schemas.microsoft.com/office/drawing/2014/main" id="{6C00BFAB-8675-4E0A-B3E3-4FC2EC674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0572" y="5229221"/>
            <a:ext cx="1562744" cy="3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97CB202D-6594-4E50-845B-4CB2E71E6EAF}"/>
              </a:ext>
            </a:extLst>
          </p:cNvPr>
          <p:cNvSpPr txBox="1">
            <a:spLocks/>
          </p:cNvSpPr>
          <p:nvPr/>
        </p:nvSpPr>
        <p:spPr>
          <a:xfrm>
            <a:off x="2219215" y="1263027"/>
            <a:ext cx="4995528" cy="52384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es-ES_tradnl" sz="1800" dirty="0">
                <a:solidFill>
                  <a:schemeClr val="bg1"/>
                </a:solidFill>
                <a:latin typeface="Avenir LT Std 45 Book" panose="020B0502020203020204" pitchFamily="34" charset="0"/>
              </a:rPr>
              <a:t>Usuarios conectados</a:t>
            </a:r>
          </a:p>
          <a:p>
            <a:pPr marL="0" lvl="0" indent="0">
              <a:lnSpc>
                <a:spcPct val="150000"/>
              </a:lnSpc>
              <a:buNone/>
            </a:pPr>
            <a:endParaRPr lang="es-ES_tradnl" sz="1800" dirty="0">
              <a:solidFill>
                <a:schemeClr val="bg1"/>
              </a:solidFill>
              <a:latin typeface="Avenir LT Std 45 Book" panose="020B050202020302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s-ES_tradnl" sz="1800" dirty="0">
                <a:solidFill>
                  <a:schemeClr val="bg1"/>
                </a:solidFill>
                <a:latin typeface="Avenir LT Std 45 Book" panose="020B0502020203020204" pitchFamily="34" charset="0"/>
              </a:rPr>
              <a:t>Clientes de cuentas clave en todo el mundo</a:t>
            </a:r>
          </a:p>
          <a:p>
            <a:pPr marL="0" lvl="0" indent="0">
              <a:lnSpc>
                <a:spcPct val="150000"/>
              </a:lnSpc>
              <a:buNone/>
            </a:pPr>
            <a:endParaRPr lang="es-ES_tradnl" sz="2000" dirty="0">
              <a:solidFill>
                <a:schemeClr val="bg1"/>
              </a:solidFill>
              <a:latin typeface="Avenir LT Std 45 Book" panose="020B050202020302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s-ES_tradnl" sz="1800" dirty="0">
                <a:solidFill>
                  <a:schemeClr val="bg1"/>
                </a:solidFill>
                <a:latin typeface="Avenir LT Std 45 Book" panose="020B0502020203020204" pitchFamily="34" charset="0"/>
              </a:rPr>
              <a:t>Socios en 3 continentes</a:t>
            </a:r>
          </a:p>
          <a:p>
            <a:pPr marL="0" lvl="0" indent="0">
              <a:lnSpc>
                <a:spcPct val="150000"/>
              </a:lnSpc>
              <a:buNone/>
            </a:pPr>
            <a:endParaRPr lang="es-ES_tradnl" sz="1800" dirty="0">
              <a:solidFill>
                <a:schemeClr val="bg1"/>
              </a:solidFill>
              <a:latin typeface="Avenir LT Std 45 Book" panose="020B050202020302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s-ES_tradnl" sz="1800" dirty="0">
                <a:solidFill>
                  <a:schemeClr val="bg1"/>
                </a:solidFill>
                <a:latin typeface="Avenir LT Std 45 Book" panose="020B0502020203020204" pitchFamily="34" charset="0"/>
              </a:rPr>
              <a:t>Países con presencia directa</a:t>
            </a:r>
          </a:p>
          <a:p>
            <a:pPr marL="0" lvl="0" indent="0">
              <a:lnSpc>
                <a:spcPct val="150000"/>
              </a:lnSpc>
              <a:buNone/>
            </a:pPr>
            <a:endParaRPr lang="es-ES_tradnl" sz="1000" dirty="0">
              <a:solidFill>
                <a:schemeClr val="bg1"/>
              </a:solidFill>
              <a:latin typeface="Avenir LT Std 45 Book" panose="020B050202020302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s-ES_tradnl" sz="1800" dirty="0">
                <a:solidFill>
                  <a:schemeClr val="bg1"/>
                </a:solidFill>
                <a:latin typeface="Avenir LT Std 45 Book" panose="020B0502020203020204" pitchFamily="34" charset="0"/>
              </a:rPr>
              <a:t>Idiomas de interfaz disponibles</a:t>
            </a:r>
          </a:p>
          <a:p>
            <a:pPr marL="0" lvl="0" indent="0">
              <a:lnSpc>
                <a:spcPct val="150000"/>
              </a:lnSpc>
              <a:buNone/>
            </a:pPr>
            <a:endParaRPr lang="es-ES_tradnl" sz="600" dirty="0">
              <a:solidFill>
                <a:schemeClr val="bg1"/>
              </a:solidFill>
              <a:latin typeface="Avenir LT Std 45 Book" panose="020B050202020302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s-ES_tradnl" sz="1800" dirty="0">
                <a:solidFill>
                  <a:schemeClr val="bg1"/>
                </a:solidFill>
                <a:latin typeface="Avenir LT Std 45 Book" panose="020B0502020203020204" pitchFamily="34" charset="0"/>
              </a:rPr>
              <a:t>Idiomas enseñados</a:t>
            </a: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A9F413C-2659-48A3-BFDE-D9E9AB9AAF30}"/>
              </a:ext>
            </a:extLst>
          </p:cNvPr>
          <p:cNvCxnSpPr>
            <a:cxnSpLocks/>
          </p:cNvCxnSpPr>
          <p:nvPr/>
        </p:nvCxnSpPr>
        <p:spPr>
          <a:xfrm>
            <a:off x="2045368" y="1257145"/>
            <a:ext cx="0" cy="5455401"/>
          </a:xfrm>
          <a:prstGeom prst="line">
            <a:avLst/>
          </a:prstGeom>
          <a:ln w="19050">
            <a:solidFill>
              <a:srgbClr val="ED8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68309FA5-7F5A-234A-BD8D-B29933CAD889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42" y="2590863"/>
            <a:ext cx="1768475" cy="9929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206DF30-1707-40E5-B74F-FC71804D99F8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217" y="250412"/>
            <a:ext cx="1218052" cy="7482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D3FBE7E-2AF5-4387-8D24-CA8F129E027A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81" y="280107"/>
            <a:ext cx="878066" cy="77921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406FF39-DC62-473F-84B3-E6ACABE1DF4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88005" y="2779921"/>
            <a:ext cx="2521538" cy="47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83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ciel, extérieur, cité, crépuscule&#10;&#10;Description générée avec un niveau de confiance très élevé">
            <a:extLst>
              <a:ext uri="{FF2B5EF4-FFF2-40B4-BE49-F238E27FC236}">
                <a16:creationId xmlns:a16="http://schemas.microsoft.com/office/drawing/2014/main" id="{CFAECD0C-7B47-40DE-BB06-3FF801F8F7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8"/>
          <a:stretch/>
        </p:blipFill>
        <p:spPr>
          <a:xfrm>
            <a:off x="-22440" y="-2"/>
            <a:ext cx="12214440" cy="685800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70EB6BF-34A3-4D32-A875-73D5D944C805}"/>
              </a:ext>
            </a:extLst>
          </p:cNvPr>
          <p:cNvSpPr/>
          <p:nvPr/>
        </p:nvSpPr>
        <p:spPr>
          <a:xfrm>
            <a:off x="15079" y="0"/>
            <a:ext cx="12214440" cy="6858000"/>
          </a:xfrm>
          <a:prstGeom prst="rect">
            <a:avLst/>
          </a:prstGeom>
          <a:solidFill>
            <a:srgbClr val="00133A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29F28B-7067-4600-9E0B-9A26F34D5CE6}"/>
              </a:ext>
            </a:extLst>
          </p:cNvPr>
          <p:cNvSpPr/>
          <p:nvPr/>
        </p:nvSpPr>
        <p:spPr>
          <a:xfrm>
            <a:off x="7874180" y="6792482"/>
            <a:ext cx="2547845" cy="65518"/>
          </a:xfrm>
          <a:prstGeom prst="rect">
            <a:avLst/>
          </a:prstGeom>
          <a:solidFill>
            <a:srgbClr val="00133A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79229-9763-40E4-9956-910796A682FB}"/>
              </a:ext>
            </a:extLst>
          </p:cNvPr>
          <p:cNvSpPr/>
          <p:nvPr/>
        </p:nvSpPr>
        <p:spPr>
          <a:xfrm>
            <a:off x="3923933" y="1833721"/>
            <a:ext cx="18473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fr-FR" sz="3600" dirty="0">
              <a:solidFill>
                <a:srgbClr val="ED8400"/>
              </a:solidFill>
              <a:latin typeface="Avenir LT Std 45 Book" panose="020B0502020203020204" pitchFamily="34" charset="0"/>
            </a:endParaRPr>
          </a:p>
          <a:p>
            <a:pPr algn="r"/>
            <a:endParaRPr lang="fr-FR" sz="3600" dirty="0">
              <a:solidFill>
                <a:srgbClr val="ED8400"/>
              </a:solidFill>
              <a:latin typeface="Avenir LT Std 45 Book" panose="020B0502020203020204" pitchFamily="34" charset="0"/>
            </a:endParaRPr>
          </a:p>
          <a:p>
            <a:pPr algn="r"/>
            <a:endParaRPr lang="fr-FR" dirty="0"/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A9F413C-2659-48A3-BFDE-D9E9AB9AAF30}"/>
              </a:ext>
            </a:extLst>
          </p:cNvPr>
          <p:cNvCxnSpPr>
            <a:cxnSpLocks/>
          </p:cNvCxnSpPr>
          <p:nvPr/>
        </p:nvCxnSpPr>
        <p:spPr>
          <a:xfrm>
            <a:off x="4382168" y="1980090"/>
            <a:ext cx="0" cy="1634422"/>
          </a:xfrm>
          <a:prstGeom prst="line">
            <a:avLst/>
          </a:prstGeom>
          <a:ln w="19050">
            <a:solidFill>
              <a:srgbClr val="ED8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2A4761B-FB21-42CF-8E82-41676BF08047}"/>
              </a:ext>
            </a:extLst>
          </p:cNvPr>
          <p:cNvSpPr/>
          <p:nvPr/>
        </p:nvSpPr>
        <p:spPr>
          <a:xfrm>
            <a:off x="4796561" y="1616304"/>
            <a:ext cx="1388457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s-ES_tradnl" sz="2400" dirty="0">
                <a:solidFill>
                  <a:schemeClr val="bg1"/>
                </a:solidFill>
                <a:latin typeface="Avenir LT Std 45 Book" panose="020B0502020203020204" pitchFamily="34" charset="0"/>
              </a:rPr>
              <a:t>Contacto:</a:t>
            </a:r>
          </a:p>
        </p:txBody>
      </p:sp>
      <p:pic>
        <p:nvPicPr>
          <p:cNvPr id="9" name="Image 1" descr="C:\Users\a.foisile\Documents\REFONTE SITE\IMAGES\Logo HQ Blanc.png">
            <a:extLst>
              <a:ext uri="{FF2B5EF4-FFF2-40B4-BE49-F238E27FC236}">
                <a16:creationId xmlns:a16="http://schemas.microsoft.com/office/drawing/2014/main" id="{902DC129-D887-46E3-9E6C-D39D22CB5B94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304" y="5742117"/>
            <a:ext cx="2601991" cy="74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3D35FD-2248-4EA1-968A-5C00C3EB285D}"/>
              </a:ext>
            </a:extLst>
          </p:cNvPr>
          <p:cNvSpPr/>
          <p:nvPr/>
        </p:nvSpPr>
        <p:spPr>
          <a:xfrm>
            <a:off x="792002" y="723489"/>
            <a:ext cx="94679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="1" dirty="0">
                <a:solidFill>
                  <a:schemeClr val="bg1"/>
                </a:solidFill>
              </a:rPr>
              <a:t>¡ </a:t>
            </a:r>
            <a:r>
              <a:rPr lang="es-ES_tradnl" altLang="fr-FR" sz="4000" dirty="0">
                <a:solidFill>
                  <a:schemeClr val="bg1"/>
                </a:solidFill>
                <a:latin typeface="Avenir LT Std 65 Medium" panose="020B0603020203020204" pitchFamily="34" charset="0"/>
              </a:rPr>
              <a:t>Muchas gracias!</a:t>
            </a:r>
          </a:p>
          <a:p>
            <a:endParaRPr lang="es-ES_tradnl" altLang="fr-FR" sz="4000" dirty="0">
              <a:solidFill>
                <a:schemeClr val="bg1"/>
              </a:solidFill>
              <a:latin typeface="Avenir LT Std 45 Book" panose="020B0502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BD52B8-F2BD-4ADA-974A-DFE0AB966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87686"/>
              </p:ext>
            </p:extLst>
          </p:nvPr>
        </p:nvGraphicFramePr>
        <p:xfrm>
          <a:off x="4108664" y="2535873"/>
          <a:ext cx="4785666" cy="2636901"/>
        </p:xfrm>
        <a:graphic>
          <a:graphicData uri="http://schemas.openxmlformats.org/drawingml/2006/table">
            <a:tbl>
              <a:tblPr/>
              <a:tblGrid>
                <a:gridCol w="4785666">
                  <a:extLst>
                    <a:ext uri="{9D8B030D-6E8A-4147-A177-3AD203B41FA5}">
                      <a16:colId xmlns:a16="http://schemas.microsoft.com/office/drawing/2014/main" val="3141959828"/>
                    </a:ext>
                  </a:extLst>
                </a:gridCol>
              </a:tblGrid>
              <a:tr h="2160670">
                <a:tc>
                  <a:txBody>
                    <a:bodyPr/>
                    <a:lstStyle/>
                    <a:p>
                      <a:pPr marL="264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Sandrine Roux</a:t>
                      </a:r>
                      <a:endParaRPr lang="es-ES_tradnl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64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kern="1200" dirty="0">
                          <a:solidFill>
                            <a:schemeClr val="bg1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Sandrine.roux@7Speaking.com</a:t>
                      </a:r>
                      <a:r>
                        <a:rPr lang="es-ES_tradnl" sz="2000" kern="1200" dirty="0">
                          <a:solidFill>
                            <a:schemeClr val="bg1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000" kern="1200" dirty="0">
                          <a:solidFill>
                            <a:schemeClr val="bg1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64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bg1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bg1"/>
                          </a:solidFill>
                          <a:effectLst/>
                          <a:latin typeface="Myriad Pro"/>
                          <a:ea typeface="+mn-ea"/>
                          <a:cs typeface="Arial" panose="020B0604020202020204" pitchFamily="34" charset="0"/>
                        </a:rPr>
                        <a:t>SPAIN &amp; LATAM Sales Manager</a:t>
                      </a:r>
                      <a:endParaRPr lang="es-ES_tradnl" sz="2000" kern="1200" dirty="0">
                        <a:solidFill>
                          <a:schemeClr val="bg1"/>
                        </a:solidFill>
                        <a:effectLst/>
                        <a:latin typeface="Myriad Pro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bg1"/>
                          </a:solidFill>
                          <a:effectLst/>
                          <a:latin typeface="Myriad Pro"/>
                          <a:ea typeface="+mn-ea"/>
                          <a:cs typeface="Arial" panose="020B0604020202020204" pitchFamily="34" charset="0"/>
                        </a:rPr>
                        <a:t>LATAM &amp; BRAZIL Alliance Manager</a:t>
                      </a:r>
                      <a:endParaRPr lang="es-ES_tradnl" sz="2000" kern="1200" dirty="0">
                        <a:solidFill>
                          <a:schemeClr val="bg1"/>
                        </a:solidFill>
                        <a:effectLst/>
                        <a:latin typeface="Myriad Pro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bg1"/>
                          </a:solidFill>
                          <a:effectLst/>
                          <a:latin typeface="Myriad Pro"/>
                          <a:ea typeface="+mn-ea"/>
                          <a:cs typeface="Arial" panose="020B0604020202020204" pitchFamily="34" charset="0"/>
                        </a:rPr>
                        <a:t>+34 630 433 155</a:t>
                      </a:r>
                      <a:endParaRPr lang="es-ES_tradnl" sz="2000" kern="1200" dirty="0">
                        <a:solidFill>
                          <a:schemeClr val="bg1"/>
                        </a:solidFill>
                        <a:effectLst/>
                        <a:latin typeface="Myriad Pro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647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bg1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647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bg1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49116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1AA00349-8D49-417A-A6A3-B1C445EB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877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_tradnl" sz="1000" b="0" i="1" u="none" strike="noStrike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linguistic Digital Learning solution</a:t>
            </a:r>
            <a:r>
              <a:rPr kumimoji="0" lang="es-ES_tradnl" altLang="es-ES_tradnl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ES_tradnl" altLang="es-ES_trad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454C45-EC59-4F1E-A340-A0B546F36F82}"/>
              </a:ext>
            </a:extLst>
          </p:cNvPr>
          <p:cNvSpPr/>
          <p:nvPr/>
        </p:nvSpPr>
        <p:spPr>
          <a:xfrm>
            <a:off x="4698123" y="1859225"/>
            <a:ext cx="683975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3364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Proponemos sistemas eficaces basados en las neurociencias y las innovaciones pedagógicas.</a:t>
            </a:r>
          </a:p>
          <a:p>
            <a:pPr>
              <a:buClr>
                <a:srgbClr val="FF3364"/>
              </a:buClr>
            </a:pP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Avenir LT Std 45 Book" panose="020B0502020203020204" pitchFamily="34" charset="0"/>
            </a:endParaRPr>
          </a:p>
          <a:p>
            <a:pPr marL="285750" indent="-285750">
              <a:buClr>
                <a:srgbClr val="FF3364"/>
              </a:buClr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Generamos una dinámica proactiva de formación corporativa, institucional y universitaria .</a:t>
            </a:r>
          </a:p>
          <a:p>
            <a:pPr marL="285750" indent="-285750">
              <a:buClr>
                <a:srgbClr val="FF3364"/>
              </a:buClr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Avenir LT Std 45 Book" panose="020B0502020203020204" pitchFamily="34" charset="0"/>
            </a:endParaRPr>
          </a:p>
          <a:p>
            <a:pPr marL="285750" indent="-285750">
              <a:buClr>
                <a:srgbClr val="FF3364"/>
              </a:buClr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latin typeface="Avenir LT Std 45 Book" panose="020B0502020203020204" pitchFamily="34" charset="0"/>
              </a:rPr>
              <a:t>Implantamos la cultura de constante proceso de aprendizaje</a:t>
            </a:r>
          </a:p>
          <a:p>
            <a:pPr marL="285750" indent="-285750">
              <a:buClr>
                <a:srgbClr val="FF3364"/>
              </a:buClr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Avenir LT Std 45 Book" panose="020B0502020203020204" pitchFamily="34" charset="0"/>
            </a:endParaRPr>
          </a:p>
          <a:p>
            <a:pPr marL="285750" indent="-285750">
              <a:buClr>
                <a:srgbClr val="FF3364"/>
              </a:buClr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Aprovechamos las contribuciones de la digitalización:</a:t>
            </a:r>
          </a:p>
          <a:p>
            <a:pPr marL="742950" lvl="1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E-Learning</a:t>
            </a:r>
          </a:p>
          <a:p>
            <a:pPr marL="742950" lvl="1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Videoconferencia</a:t>
            </a:r>
          </a:p>
          <a:p>
            <a:pPr marL="742950" lvl="1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Social Learning</a:t>
            </a:r>
          </a:p>
          <a:p>
            <a:pPr marL="742950" lvl="1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Quiz, gamificación  </a:t>
            </a:r>
          </a:p>
          <a:p>
            <a:pPr marL="742950" lvl="1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Etc.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334D68B-135F-4074-B72A-DCC93B14C0A3}"/>
              </a:ext>
            </a:extLst>
          </p:cNvPr>
          <p:cNvSpPr txBox="1"/>
          <p:nvPr/>
        </p:nvSpPr>
        <p:spPr>
          <a:xfrm>
            <a:off x="4561490" y="384204"/>
            <a:ext cx="65744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7Speaking: listos para revolucionar la formación</a:t>
            </a:r>
            <a:endParaRPr kumimoji="0" lang="es-ES" sz="3600" b="0" i="0" u="none" strike="noStrike" kern="1200" cap="none" spc="0" normalizeH="0" baseline="0" dirty="0">
              <a:ln>
                <a:noFill/>
              </a:ln>
              <a:solidFill>
                <a:srgbClr val="FF3364"/>
              </a:solidFill>
              <a:effectLst/>
              <a:uLnTx/>
              <a:uFillTx/>
              <a:latin typeface="Avenir LT Std 45 Book" panose="020B0502020203020204" pitchFamily="34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2E8D59B-88A1-4CAA-8C98-08BC972AFFBF}"/>
              </a:ext>
            </a:extLst>
          </p:cNvPr>
          <p:cNvCxnSpPr>
            <a:cxnSpLocks/>
          </p:cNvCxnSpPr>
          <p:nvPr/>
        </p:nvCxnSpPr>
        <p:spPr>
          <a:xfrm flipH="1">
            <a:off x="4698124" y="1488423"/>
            <a:ext cx="6437844" cy="0"/>
          </a:xfrm>
          <a:prstGeom prst="line">
            <a:avLst/>
          </a:prstGeom>
          <a:ln w="19050">
            <a:solidFill>
              <a:srgbClr val="FF336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age 4" descr="Une image contenant homme&#10;&#10;Description générée automatiquement">
            <a:extLst>
              <a:ext uri="{FF2B5EF4-FFF2-40B4-BE49-F238E27FC236}">
                <a16:creationId xmlns:a16="http://schemas.microsoft.com/office/drawing/2014/main" id="{D19CDBEB-25D3-48F1-BF1A-B790C5C2C3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50558" cy="6858000"/>
          </a:xfrm>
          <a:prstGeom prst="rect">
            <a:avLst/>
          </a:prstGeom>
        </p:spPr>
      </p:pic>
      <p:pic>
        <p:nvPicPr>
          <p:cNvPr id="8" name="Image 2">
            <a:extLst>
              <a:ext uri="{FF2B5EF4-FFF2-40B4-BE49-F238E27FC236}">
                <a16:creationId xmlns:a16="http://schemas.microsoft.com/office/drawing/2014/main" id="{AC84C50F-6295-4320-AA1F-A17D9D23B8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8" y="0"/>
            <a:ext cx="764164" cy="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4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/>
        </p:nvSpPr>
        <p:spPr>
          <a:xfrm>
            <a:off x="548086" y="3843312"/>
            <a:ext cx="1794377" cy="969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FF3364"/>
                </a:solidFill>
                <a:effectLst/>
                <a:uLnTx/>
                <a:uFillTx/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APRENDIZAJE A TRAVÉS DEL PROYECTO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LT Std 45 Book" panose="020B0502020203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Aprender haciendo </a:t>
            </a:r>
            <a:endParaRPr kumimoji="0" lang="es-ES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venir LT Std 45 Book" panose="020B0502020203020204" pitchFamily="34" charset="0"/>
              <a:cs typeface="Arial"/>
              <a:sym typeface="Arial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7580418" y="3851896"/>
            <a:ext cx="1794377" cy="138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b="1" i="0" u="none" strike="noStrike" kern="0" cap="none" spc="0" normalizeH="0" baseline="0" dirty="0">
                <a:ln>
                  <a:noFill/>
                </a:ln>
                <a:solidFill>
                  <a:srgbClr val="FF3364"/>
                </a:solidFill>
                <a:effectLst/>
                <a:uLnTx/>
                <a:uFillTx/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MODALIDADES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FF3364"/>
                </a:solidFill>
                <a:effectLst/>
                <a:uLnTx/>
                <a:uFillTx/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s-ES" b="1" i="0" u="none" strike="noStrike" kern="0" cap="none" spc="0" normalizeH="0" baseline="0" dirty="0">
                <a:ln>
                  <a:noFill/>
                </a:ln>
                <a:solidFill>
                  <a:srgbClr val="FF3364"/>
                </a:solidFill>
                <a:effectLst/>
                <a:uLnTx/>
                <a:uFillTx/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HÍBRIDAS DISPONIBLES</a:t>
            </a:r>
            <a:endParaRPr kumimoji="0" lang="es-ES" b="0" i="0" u="none" strike="noStrike" kern="0" cap="none" spc="0" normalizeH="0" baseline="0" dirty="0">
              <a:ln>
                <a:noFill/>
              </a:ln>
              <a:solidFill>
                <a:srgbClr val="FF3364"/>
              </a:solidFill>
              <a:effectLst/>
              <a:uLnTx/>
              <a:uFillTx/>
              <a:latin typeface="Avenir LT Std 45 Book" panose="020B0502020203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LT Std 45 Book" panose="020B0502020203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Lo mejor de la formación presencial y del digital </a:t>
            </a:r>
            <a:r>
              <a:rPr kumimoji="0" lang="en-GB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learning</a:t>
            </a:r>
            <a:endParaRPr kumimoji="0" lang="en-GB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venir LT Std 45 Book" panose="020B0502020203020204" pitchFamily="34" charset="0"/>
              <a:cs typeface="Arial"/>
              <a:sym typeface="Arial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2768974" y="3843312"/>
            <a:ext cx="2011154" cy="117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FF3364"/>
                </a:solidFill>
                <a:effectLst/>
                <a:uLnTx/>
                <a:uFillTx/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APRENDIZAJE SOCIAL Y </a:t>
            </a:r>
            <a:r>
              <a:rPr kumimoji="0" lang="es-ES" b="1" i="0" u="none" strike="noStrike" kern="0" cap="none" spc="0" normalizeH="0" baseline="0" dirty="0">
                <a:ln>
                  <a:noFill/>
                </a:ln>
                <a:solidFill>
                  <a:srgbClr val="FF3364"/>
                </a:solidFill>
                <a:effectLst/>
                <a:uLnTx/>
                <a:uFillTx/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MENTORÍA</a:t>
            </a:r>
            <a:endParaRPr kumimoji="0" lang="es-ES" b="0" i="0" u="none" strike="noStrike" kern="0" cap="none" spc="0" normalizeH="0" baseline="0" dirty="0">
              <a:ln>
                <a:noFill/>
              </a:ln>
              <a:solidFill>
                <a:srgbClr val="FF3364"/>
              </a:solidFill>
              <a:effectLst/>
              <a:uLnTx/>
              <a:uFillTx/>
              <a:latin typeface="Avenir LT Std 45 Book" panose="020B0502020203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LT Std 45 Book" panose="020B0502020203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Aprender por y con los demás</a:t>
            </a:r>
            <a:endParaRPr kumimoji="0" lang="es-ES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venir LT Std 45 Book" panose="020B0502020203020204" pitchFamily="34" charset="0"/>
              <a:cs typeface="Arial"/>
              <a:sym typeface="Arial"/>
            </a:endParaRPr>
          </a:p>
        </p:txBody>
      </p:sp>
      <p:sp>
        <p:nvSpPr>
          <p:cNvPr id="147" name="Google Shape;147;p27"/>
          <p:cNvSpPr txBox="1"/>
          <p:nvPr/>
        </p:nvSpPr>
        <p:spPr>
          <a:xfrm>
            <a:off x="5198812" y="3870708"/>
            <a:ext cx="1794376" cy="138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FF3364"/>
                </a:solidFill>
                <a:effectLst/>
                <a:uLnTx/>
                <a:uFillTx/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ADAPTATIVOS Y RECEPTIVOS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3364"/>
              </a:solidFill>
              <a:effectLst/>
              <a:uLnTx/>
              <a:uFillTx/>
              <a:latin typeface="Avenir LT Std 45 Book" panose="020B0502020203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LT Std 45 Book" panose="020B0502020203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venir LT Std 45 Book" panose="020B0502020203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Un </a:t>
            </a:r>
            <a:r>
              <a:rPr lang="es-E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itinerario</a:t>
            </a: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 individual</a:t>
            </a:r>
            <a:r>
              <a:rPr lang="es-E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 y optimizado</a:t>
            </a: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venir LT Std 45 Book" panose="020B0502020203020204" pitchFamily="34" charset="0"/>
              <a:cs typeface="Arial"/>
              <a:sym typeface="Arial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9374795" y="3900884"/>
            <a:ext cx="1794376" cy="117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FF3364"/>
                </a:solidFill>
                <a:effectLst/>
                <a:uLnTx/>
                <a:uFillTx/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CERTIFICACIÓN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3364"/>
              </a:solidFill>
              <a:effectLst/>
              <a:uLnTx/>
              <a:uFillTx/>
              <a:latin typeface="Avenir LT Std 45 Book" panose="020B0502020203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LT Std 45 Book" panose="020B0502020203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LT Std 45 Book" panose="020B0502020203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venir LT Std 45 Book" panose="020B0502020203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Obtener un certificado útil </a:t>
            </a:r>
            <a:endParaRPr kumimoji="0" lang="es-ES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venir LT Std 45 Book" panose="020B0502020203020204" pitchFamily="34" charset="0"/>
              <a:cs typeface="Arial"/>
              <a:sym typeface="Arial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FB1DEDCD-9B2D-423D-8F63-30DFB69BC1E1}"/>
              </a:ext>
            </a:extLst>
          </p:cNvPr>
          <p:cNvSpPr txBox="1"/>
          <p:nvPr/>
        </p:nvSpPr>
        <p:spPr>
          <a:xfrm>
            <a:off x="706135" y="1105425"/>
            <a:ext cx="6432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7Speaking: Las claves del éxito</a:t>
            </a:r>
          </a:p>
        </p:txBody>
      </p:sp>
      <p:pic>
        <p:nvPicPr>
          <p:cNvPr id="27" name="Image 26" descr="Une image contenant oiseau, fleur&#10;&#10;Description générée automatiquement">
            <a:extLst>
              <a:ext uri="{FF2B5EF4-FFF2-40B4-BE49-F238E27FC236}">
                <a16:creationId xmlns:a16="http://schemas.microsoft.com/office/drawing/2014/main" id="{10675C04-CB1B-410D-A814-F244ADFC10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rgbClr val="FF33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2956" y="2402097"/>
            <a:ext cx="1309300" cy="1229420"/>
          </a:xfrm>
          <a:prstGeom prst="rect">
            <a:avLst/>
          </a:prstGeom>
        </p:spPr>
      </p:pic>
      <p:pic>
        <p:nvPicPr>
          <p:cNvPr id="28" name="Image 27" descr="Une image contenant oiseau, fleur&#10;&#10;Description générée automatiquement">
            <a:extLst>
              <a:ext uri="{FF2B5EF4-FFF2-40B4-BE49-F238E27FC236}">
                <a16:creationId xmlns:a16="http://schemas.microsoft.com/office/drawing/2014/main" id="{4FD6F151-7E76-4D7B-B9E5-5801E2E96F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rgbClr val="FF33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384" y="2331572"/>
            <a:ext cx="1152479" cy="114276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196918C-4A71-479C-8948-900E3D4D60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rgbClr val="FF33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277"/>
          <a:stretch/>
        </p:blipFill>
        <p:spPr>
          <a:xfrm>
            <a:off x="2994210" y="2418804"/>
            <a:ext cx="1216376" cy="124142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DDE4B27-00AB-4AB0-879A-8BC62C525E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rgbClr val="FF33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1387" y="2338969"/>
            <a:ext cx="1371146" cy="1207962"/>
          </a:xfrm>
          <a:prstGeom prst="rect">
            <a:avLst/>
          </a:prstGeom>
        </p:spPr>
      </p:pic>
      <p:pic>
        <p:nvPicPr>
          <p:cNvPr id="31" name="Image 30" descr="Une image contenant oiseau, fleur&#10;&#10;Description générée automatiquement">
            <a:extLst>
              <a:ext uri="{FF2B5EF4-FFF2-40B4-BE49-F238E27FC236}">
                <a16:creationId xmlns:a16="http://schemas.microsoft.com/office/drawing/2014/main" id="{94BA1892-0189-4B1F-B900-F4B3D89E7F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duotone>
              <a:prstClr val="black"/>
              <a:srgbClr val="FF33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4721" y="2518613"/>
            <a:ext cx="986886" cy="1029802"/>
          </a:xfrm>
          <a:prstGeom prst="rect">
            <a:avLst/>
          </a:prstGeom>
        </p:spPr>
      </p:pic>
      <p:pic>
        <p:nvPicPr>
          <p:cNvPr id="13" name="Image 2">
            <a:extLst>
              <a:ext uri="{FF2B5EF4-FFF2-40B4-BE49-F238E27FC236}">
                <a16:creationId xmlns:a16="http://schemas.microsoft.com/office/drawing/2014/main" id="{01555B02-1783-4AD5-8C87-2EEF9DB410D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8" y="0"/>
            <a:ext cx="764164" cy="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2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7Speaking - screenshot-1">
            <a:extLst>
              <a:ext uri="{FF2B5EF4-FFF2-40B4-BE49-F238E27FC236}">
                <a16:creationId xmlns:a16="http://schemas.microsoft.com/office/drawing/2014/main" id="{9F291F63-5233-4811-8424-A2B8F6E00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814" y="3351551"/>
            <a:ext cx="7626235" cy="331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63E029F-C904-4743-A839-8CEABE0DA938}"/>
              </a:ext>
            </a:extLst>
          </p:cNvPr>
          <p:cNvCxnSpPr>
            <a:cxnSpLocks/>
          </p:cNvCxnSpPr>
          <p:nvPr/>
        </p:nvCxnSpPr>
        <p:spPr>
          <a:xfrm flipH="1">
            <a:off x="8118822" y="2165131"/>
            <a:ext cx="1" cy="2133600"/>
          </a:xfrm>
          <a:prstGeom prst="line">
            <a:avLst/>
          </a:prstGeom>
          <a:ln w="19050">
            <a:solidFill>
              <a:srgbClr val="FF33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110AC4C9-FF36-42C4-A855-80FF1B649D1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15003" y="2414615"/>
            <a:ext cx="1054426" cy="734440"/>
          </a:xfrm>
          <a:prstGeom prst="bentConnector3">
            <a:avLst/>
          </a:prstGeom>
          <a:ln w="19050">
            <a:solidFill>
              <a:srgbClr val="FF33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177;p31">
            <a:extLst>
              <a:ext uri="{FF2B5EF4-FFF2-40B4-BE49-F238E27FC236}">
                <a16:creationId xmlns:a16="http://schemas.microsoft.com/office/drawing/2014/main" id="{E8848D6A-9651-4268-9E18-3B4A0462B02E}"/>
              </a:ext>
            </a:extLst>
          </p:cNvPr>
          <p:cNvSpPr txBox="1"/>
          <p:nvPr/>
        </p:nvSpPr>
        <p:spPr>
          <a:xfrm>
            <a:off x="8893501" y="2359664"/>
            <a:ext cx="2813790" cy="102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57150" lvl="0" algn="ctr" defTabSz="914400">
              <a:lnSpc>
                <a:spcPct val="115000"/>
              </a:lnSpc>
              <a:buClr>
                <a:srgbClr val="FF3364"/>
              </a:buClr>
              <a:buSzPts val="2400"/>
              <a:defRPr/>
            </a:pPr>
            <a:r>
              <a:rPr lang="es-E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Lecciones en video basadas en la actualidad</a:t>
            </a:r>
          </a:p>
          <a:p>
            <a:pPr marL="57150" lvl="0" algn="ctr" defTabSz="914400">
              <a:lnSpc>
                <a:spcPct val="115000"/>
              </a:lnSpc>
              <a:buClr>
                <a:srgbClr val="FF3364"/>
              </a:buClr>
              <a:buSzPts val="2400"/>
              <a:defRPr/>
            </a:pPr>
            <a:r>
              <a:rPr lang="es-E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(profesión, sector de actividad)</a:t>
            </a:r>
          </a:p>
        </p:txBody>
      </p:sp>
      <p:sp>
        <p:nvSpPr>
          <p:cNvPr id="17" name="Google Shape;177;p31">
            <a:extLst>
              <a:ext uri="{FF2B5EF4-FFF2-40B4-BE49-F238E27FC236}">
                <a16:creationId xmlns:a16="http://schemas.microsoft.com/office/drawing/2014/main" id="{D8228CE7-4C3E-4B84-B2B6-148A5912DDFA}"/>
              </a:ext>
            </a:extLst>
          </p:cNvPr>
          <p:cNvSpPr txBox="1"/>
          <p:nvPr/>
        </p:nvSpPr>
        <p:spPr>
          <a:xfrm>
            <a:off x="7005775" y="1426256"/>
            <a:ext cx="2226093" cy="77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57150" lvl="0" algn="ctr" defTabSz="914400">
              <a:lnSpc>
                <a:spcPct val="115000"/>
              </a:lnSpc>
              <a:buClr>
                <a:srgbClr val="FF3364"/>
              </a:buClr>
              <a:buSzPts val="2400"/>
              <a:defRPr/>
            </a:pPr>
            <a:r>
              <a:rPr lang="es-E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Clases individuales y grupales disponibles</a:t>
            </a:r>
            <a:endParaRPr lang="es-ES" sz="1400" kern="0" dirty="0">
              <a:solidFill>
                <a:schemeClr val="tx1">
                  <a:lumMod val="65000"/>
                  <a:lumOff val="35000"/>
                </a:schemeClr>
              </a:solidFill>
              <a:latin typeface="Avenir LT Std 45 Book" panose="020B0502020203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18" name="Connecteur : en angle 17">
            <a:extLst>
              <a:ext uri="{FF2B5EF4-FFF2-40B4-BE49-F238E27FC236}">
                <a16:creationId xmlns:a16="http://schemas.microsoft.com/office/drawing/2014/main" id="{C3A9F8EE-4929-42E3-BE9E-050B06E8797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379617" y="3673125"/>
            <a:ext cx="1316386" cy="525172"/>
          </a:xfrm>
          <a:prstGeom prst="bentConnector3">
            <a:avLst>
              <a:gd name="adj1" fmla="val 50000"/>
            </a:avLst>
          </a:prstGeom>
          <a:ln w="19050">
            <a:solidFill>
              <a:srgbClr val="FF33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177;p31">
            <a:extLst>
              <a:ext uri="{FF2B5EF4-FFF2-40B4-BE49-F238E27FC236}">
                <a16:creationId xmlns:a16="http://schemas.microsoft.com/office/drawing/2014/main" id="{E427FB0B-AB78-4774-AF76-94ADB03A17BF}"/>
              </a:ext>
            </a:extLst>
          </p:cNvPr>
          <p:cNvSpPr txBox="1"/>
          <p:nvPr/>
        </p:nvSpPr>
        <p:spPr>
          <a:xfrm>
            <a:off x="9623419" y="4309703"/>
            <a:ext cx="2226093" cy="4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57150" lvl="0" algn="ctr" defTabSz="914400">
              <a:lnSpc>
                <a:spcPct val="115000"/>
              </a:lnSpc>
              <a:buClr>
                <a:srgbClr val="FF3364"/>
              </a:buClr>
              <a:buSzPts val="2400"/>
              <a:defRPr/>
            </a:pPr>
            <a:r>
              <a:rPr lang="fr-FR" sz="16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Aprendizaje</a:t>
            </a: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 </a:t>
            </a:r>
            <a:r>
              <a:rPr lang="fr-FR" sz="16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móvil</a:t>
            </a:r>
            <a:endParaRPr lang="fr-FR" sz="1400" kern="0" dirty="0">
              <a:solidFill>
                <a:schemeClr val="tx1">
                  <a:lumMod val="65000"/>
                  <a:lumOff val="35000"/>
                </a:schemeClr>
              </a:solidFill>
              <a:latin typeface="Avenir LT Std 45 Book" panose="020B0502020203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23" name="Connecteur : en angle 22">
            <a:extLst>
              <a:ext uri="{FF2B5EF4-FFF2-40B4-BE49-F238E27FC236}">
                <a16:creationId xmlns:a16="http://schemas.microsoft.com/office/drawing/2014/main" id="{376919C2-E31E-4C75-A304-23A28DFF2E77}"/>
              </a:ext>
            </a:extLst>
          </p:cNvPr>
          <p:cNvCxnSpPr>
            <a:cxnSpLocks/>
          </p:cNvCxnSpPr>
          <p:nvPr/>
        </p:nvCxnSpPr>
        <p:spPr>
          <a:xfrm rot="10800000">
            <a:off x="1768375" y="3985492"/>
            <a:ext cx="823019" cy="733928"/>
          </a:xfrm>
          <a:prstGeom prst="bentConnector3">
            <a:avLst>
              <a:gd name="adj1" fmla="val 57662"/>
            </a:avLst>
          </a:prstGeom>
          <a:ln w="19050">
            <a:solidFill>
              <a:srgbClr val="FF33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3C35678-7C61-47CD-939B-79D99C89FCAC}"/>
              </a:ext>
            </a:extLst>
          </p:cNvPr>
          <p:cNvCxnSpPr>
            <a:cxnSpLocks/>
          </p:cNvCxnSpPr>
          <p:nvPr/>
        </p:nvCxnSpPr>
        <p:spPr>
          <a:xfrm>
            <a:off x="2096703" y="5362621"/>
            <a:ext cx="496943" cy="0"/>
          </a:xfrm>
          <a:prstGeom prst="line">
            <a:avLst/>
          </a:prstGeom>
          <a:ln w="19050">
            <a:solidFill>
              <a:srgbClr val="FF33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177;p31">
            <a:extLst>
              <a:ext uri="{FF2B5EF4-FFF2-40B4-BE49-F238E27FC236}">
                <a16:creationId xmlns:a16="http://schemas.microsoft.com/office/drawing/2014/main" id="{6137D0ED-9DD0-4ACA-BE8A-5A295C7993F9}"/>
              </a:ext>
            </a:extLst>
          </p:cNvPr>
          <p:cNvSpPr txBox="1"/>
          <p:nvPr/>
        </p:nvSpPr>
        <p:spPr>
          <a:xfrm>
            <a:off x="94590" y="3642139"/>
            <a:ext cx="1997940" cy="77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57150" lvl="0" algn="ctr" defTabSz="914400">
              <a:lnSpc>
                <a:spcPct val="115000"/>
              </a:lnSpc>
              <a:buClr>
                <a:srgbClr val="FF3364"/>
              </a:buClr>
              <a:buSzPts val="2400"/>
              <a:defRPr/>
            </a:pPr>
            <a:r>
              <a:rPr lang="es-E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Talleres de</a:t>
            </a:r>
          </a:p>
          <a:p>
            <a:pPr marL="57150" lvl="0" algn="ctr" defTabSz="914400">
              <a:lnSpc>
                <a:spcPct val="115000"/>
              </a:lnSpc>
              <a:buClr>
                <a:srgbClr val="FF3364"/>
              </a:buClr>
              <a:buSzPts val="2400"/>
              <a:defRPr/>
            </a:pPr>
            <a:r>
              <a:rPr lang="es-E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recursos</a:t>
            </a:r>
            <a:endParaRPr lang="es-ES" sz="1400" kern="0" dirty="0">
              <a:solidFill>
                <a:schemeClr val="tx1">
                  <a:lumMod val="65000"/>
                  <a:lumOff val="35000"/>
                </a:schemeClr>
              </a:solidFill>
              <a:latin typeface="Avenir LT Std 45 Book" panose="020B0502020203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77;p31">
            <a:extLst>
              <a:ext uri="{FF2B5EF4-FFF2-40B4-BE49-F238E27FC236}">
                <a16:creationId xmlns:a16="http://schemas.microsoft.com/office/drawing/2014/main" id="{D4338095-B170-4FC8-81EE-8D0626BA742A}"/>
              </a:ext>
            </a:extLst>
          </p:cNvPr>
          <p:cNvSpPr txBox="1"/>
          <p:nvPr/>
        </p:nvSpPr>
        <p:spPr>
          <a:xfrm>
            <a:off x="94590" y="5038804"/>
            <a:ext cx="2160469" cy="77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57150" lvl="0" algn="ctr" defTabSz="914400">
              <a:lnSpc>
                <a:spcPct val="115000"/>
              </a:lnSpc>
              <a:buClr>
                <a:srgbClr val="FF3364"/>
              </a:buClr>
              <a:buSzPts val="2400"/>
              <a:defRPr/>
            </a:pPr>
            <a:r>
              <a:rPr lang="fr-FR" sz="16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Aprendizaje</a:t>
            </a: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 social</a:t>
            </a:r>
          </a:p>
          <a:p>
            <a:pPr marL="57150" lvl="0" algn="ctr" defTabSz="914400">
              <a:lnSpc>
                <a:spcPct val="115000"/>
              </a:lnSpc>
              <a:buClr>
                <a:srgbClr val="FF3364"/>
              </a:buClr>
              <a:buSzPts val="2400"/>
              <a:defRPr/>
            </a:pPr>
            <a:r>
              <a:rPr lang="fr-FR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(chats, </a:t>
            </a:r>
            <a:r>
              <a:rPr lang="fr-FR" sz="105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community</a:t>
            </a:r>
            <a:r>
              <a:rPr lang="fr-FR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 help…)</a:t>
            </a:r>
          </a:p>
        </p:txBody>
      </p:sp>
      <p:sp>
        <p:nvSpPr>
          <p:cNvPr id="30" name="Parenthèse fermante 29">
            <a:extLst>
              <a:ext uri="{FF2B5EF4-FFF2-40B4-BE49-F238E27FC236}">
                <a16:creationId xmlns:a16="http://schemas.microsoft.com/office/drawing/2014/main" id="{E54A1A2E-5513-46DB-BB4B-B16CF5D48736}"/>
              </a:ext>
            </a:extLst>
          </p:cNvPr>
          <p:cNvSpPr/>
          <p:nvPr/>
        </p:nvSpPr>
        <p:spPr>
          <a:xfrm flipH="1">
            <a:off x="2623906" y="5058103"/>
            <a:ext cx="119292" cy="691051"/>
          </a:xfrm>
          <a:prstGeom prst="rightBracket">
            <a:avLst/>
          </a:prstGeom>
          <a:noFill/>
          <a:ln w="19050">
            <a:solidFill>
              <a:srgbClr val="FF33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Parenthèse fermante 33">
            <a:extLst>
              <a:ext uri="{FF2B5EF4-FFF2-40B4-BE49-F238E27FC236}">
                <a16:creationId xmlns:a16="http://schemas.microsoft.com/office/drawing/2014/main" id="{CBA411FC-2D56-4C67-8462-1907B7BD48DC}"/>
              </a:ext>
            </a:extLst>
          </p:cNvPr>
          <p:cNvSpPr/>
          <p:nvPr/>
        </p:nvSpPr>
        <p:spPr>
          <a:xfrm flipH="1">
            <a:off x="2639675" y="4466894"/>
            <a:ext cx="103523" cy="415160"/>
          </a:xfrm>
          <a:prstGeom prst="rightBracket">
            <a:avLst/>
          </a:prstGeom>
          <a:noFill/>
          <a:ln w="19050">
            <a:solidFill>
              <a:srgbClr val="FF33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627884FD-F8B4-4B9F-8F08-4668488D2ED5}"/>
              </a:ext>
            </a:extLst>
          </p:cNvPr>
          <p:cNvCxnSpPr>
            <a:cxnSpLocks/>
          </p:cNvCxnSpPr>
          <p:nvPr/>
        </p:nvCxnSpPr>
        <p:spPr>
          <a:xfrm flipV="1">
            <a:off x="10237073" y="4823973"/>
            <a:ext cx="499393" cy="378649"/>
          </a:xfrm>
          <a:prstGeom prst="bentConnector3">
            <a:avLst>
              <a:gd name="adj1" fmla="val 98406"/>
            </a:avLst>
          </a:prstGeom>
          <a:ln w="19050">
            <a:solidFill>
              <a:srgbClr val="FF33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Google Shape;177;p31">
            <a:extLst>
              <a:ext uri="{FF2B5EF4-FFF2-40B4-BE49-F238E27FC236}">
                <a16:creationId xmlns:a16="http://schemas.microsoft.com/office/drawing/2014/main" id="{C11E7C2D-CAF9-4663-976D-07FB4520F7A5}"/>
              </a:ext>
            </a:extLst>
          </p:cNvPr>
          <p:cNvSpPr txBox="1"/>
          <p:nvPr/>
        </p:nvSpPr>
        <p:spPr>
          <a:xfrm>
            <a:off x="3294709" y="1463038"/>
            <a:ext cx="1760574" cy="77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57150" lvl="0" algn="ctr" defTabSz="914400">
              <a:lnSpc>
                <a:spcPct val="115000"/>
              </a:lnSpc>
              <a:buClr>
                <a:srgbClr val="FF3364"/>
              </a:buClr>
              <a:buSzPts val="2400"/>
              <a:defRPr/>
            </a:pPr>
            <a:r>
              <a:rPr lang="es-E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Programa</a:t>
            </a:r>
          </a:p>
          <a:p>
            <a:pPr marL="57150" lvl="0" algn="ctr" defTabSz="914400">
              <a:lnSpc>
                <a:spcPct val="115000"/>
              </a:lnSpc>
              <a:buClr>
                <a:srgbClr val="FF3364"/>
              </a:buClr>
              <a:buSzPts val="2400"/>
              <a:defRPr/>
            </a:pPr>
            <a:r>
              <a:rPr lang="es-E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 personalizado</a:t>
            </a:r>
          </a:p>
        </p:txBody>
      </p:sp>
      <p:cxnSp>
        <p:nvCxnSpPr>
          <p:cNvPr id="51" name="Connecteur : en angle 50">
            <a:extLst>
              <a:ext uri="{FF2B5EF4-FFF2-40B4-BE49-F238E27FC236}">
                <a16:creationId xmlns:a16="http://schemas.microsoft.com/office/drawing/2014/main" id="{4C3DDCA8-AAB1-4084-AD08-96FE6CE28ECA}"/>
              </a:ext>
            </a:extLst>
          </p:cNvPr>
          <p:cNvCxnSpPr>
            <a:cxnSpLocks/>
          </p:cNvCxnSpPr>
          <p:nvPr/>
        </p:nvCxnSpPr>
        <p:spPr>
          <a:xfrm>
            <a:off x="2126814" y="2807576"/>
            <a:ext cx="1278535" cy="403333"/>
          </a:xfrm>
          <a:prstGeom prst="bentConnector3">
            <a:avLst>
              <a:gd name="adj1" fmla="val 99324"/>
            </a:avLst>
          </a:prstGeom>
          <a:ln w="19050">
            <a:solidFill>
              <a:srgbClr val="FF33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177;p31">
            <a:extLst>
              <a:ext uri="{FF2B5EF4-FFF2-40B4-BE49-F238E27FC236}">
                <a16:creationId xmlns:a16="http://schemas.microsoft.com/office/drawing/2014/main" id="{40ED336D-4371-4275-AA7F-7678EABDB2E5}"/>
              </a:ext>
            </a:extLst>
          </p:cNvPr>
          <p:cNvSpPr txBox="1"/>
          <p:nvPr/>
        </p:nvSpPr>
        <p:spPr>
          <a:xfrm>
            <a:off x="324447" y="2566773"/>
            <a:ext cx="1997940" cy="40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57150" lvl="0" algn="ctr" defTabSz="914400">
              <a:lnSpc>
                <a:spcPct val="115000"/>
              </a:lnSpc>
              <a:buClr>
                <a:srgbClr val="FF3364"/>
              </a:buClr>
              <a:buSzPts val="2400"/>
              <a:defRPr/>
            </a:pPr>
            <a:r>
              <a:rPr lang="es-E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Gratificación (gamificación)</a:t>
            </a:r>
            <a:endParaRPr lang="es-ES" sz="1400" kern="0" dirty="0">
              <a:solidFill>
                <a:schemeClr val="tx1">
                  <a:lumMod val="65000"/>
                  <a:lumOff val="35000"/>
                </a:schemeClr>
              </a:solidFill>
              <a:latin typeface="Avenir LT Std 45 Book" panose="020B0502020203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8" name="Parenthèse fermante 57">
            <a:extLst>
              <a:ext uri="{FF2B5EF4-FFF2-40B4-BE49-F238E27FC236}">
                <a16:creationId xmlns:a16="http://schemas.microsoft.com/office/drawing/2014/main" id="{8D1DAE96-4B5B-4B7D-9017-558DDE8AD8DD}"/>
              </a:ext>
            </a:extLst>
          </p:cNvPr>
          <p:cNvSpPr/>
          <p:nvPr/>
        </p:nvSpPr>
        <p:spPr>
          <a:xfrm rot="5400000" flipH="1">
            <a:off x="3348331" y="3024349"/>
            <a:ext cx="112199" cy="506338"/>
          </a:xfrm>
          <a:prstGeom prst="rightBracket">
            <a:avLst/>
          </a:prstGeom>
          <a:noFill/>
          <a:ln w="19050">
            <a:solidFill>
              <a:srgbClr val="FF33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643A5387-0A5F-4882-838C-8FD5578FBB03}"/>
              </a:ext>
            </a:extLst>
          </p:cNvPr>
          <p:cNvCxnSpPr>
            <a:cxnSpLocks/>
          </p:cNvCxnSpPr>
          <p:nvPr/>
        </p:nvCxnSpPr>
        <p:spPr>
          <a:xfrm>
            <a:off x="6116601" y="2624958"/>
            <a:ext cx="0" cy="684090"/>
          </a:xfrm>
          <a:prstGeom prst="line">
            <a:avLst/>
          </a:prstGeom>
          <a:ln w="19050">
            <a:solidFill>
              <a:srgbClr val="FF33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Google Shape;177;p31">
            <a:extLst>
              <a:ext uri="{FF2B5EF4-FFF2-40B4-BE49-F238E27FC236}">
                <a16:creationId xmlns:a16="http://schemas.microsoft.com/office/drawing/2014/main" id="{F163EABE-465A-49B5-82BD-B732B1C705EB}"/>
              </a:ext>
            </a:extLst>
          </p:cNvPr>
          <p:cNvSpPr txBox="1"/>
          <p:nvPr/>
        </p:nvSpPr>
        <p:spPr>
          <a:xfrm>
            <a:off x="5003554" y="1870468"/>
            <a:ext cx="2226093" cy="77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57150" lvl="0" algn="ctr" defTabSz="914400">
              <a:lnSpc>
                <a:spcPct val="115000"/>
              </a:lnSpc>
              <a:buClr>
                <a:srgbClr val="FF3364"/>
              </a:buClr>
              <a:buSzPts val="2400"/>
              <a:defRPr/>
            </a:pPr>
            <a:r>
              <a:rPr lang="es-E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  <a:ea typeface="Arial"/>
                <a:cs typeface="Arial"/>
                <a:sym typeface="Arial"/>
              </a:rPr>
              <a:t>Seguimiento del progreso</a:t>
            </a:r>
            <a:endParaRPr lang="es-ES" sz="1400" kern="0" dirty="0">
              <a:solidFill>
                <a:schemeClr val="tx1">
                  <a:lumMod val="65000"/>
                  <a:lumOff val="35000"/>
                </a:schemeClr>
              </a:solidFill>
              <a:latin typeface="Avenir LT Std 45 Book" panose="020B0502020203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2" name="Google Shape;177;p31">
            <a:extLst>
              <a:ext uri="{FF2B5EF4-FFF2-40B4-BE49-F238E27FC236}">
                <a16:creationId xmlns:a16="http://schemas.microsoft.com/office/drawing/2014/main" id="{6146F448-3483-46BF-BBE5-81FD77B8F658}"/>
              </a:ext>
            </a:extLst>
          </p:cNvPr>
          <p:cNvSpPr txBox="1"/>
          <p:nvPr/>
        </p:nvSpPr>
        <p:spPr>
          <a:xfrm>
            <a:off x="589030" y="688455"/>
            <a:ext cx="5945120" cy="64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FF3364"/>
              </a:buClr>
              <a:buSzPts val="2400"/>
              <a:defRPr/>
            </a:pPr>
            <a:r>
              <a:rPr lang="es-ES" sz="3600" dirty="0">
                <a:solidFill>
                  <a:srgbClr val="FF3364"/>
                </a:solidFill>
                <a:latin typeface="Avenir LT Std 45 Book" panose="020B0502020203020204" pitchFamily="34" charset="0"/>
                <a:sym typeface="Arial"/>
              </a:rPr>
              <a:t>Enfoque global 7Speaking</a:t>
            </a:r>
          </a:p>
        </p:txBody>
      </p:sp>
      <p:pic>
        <p:nvPicPr>
          <p:cNvPr id="24" name="Image 2">
            <a:extLst>
              <a:ext uri="{FF2B5EF4-FFF2-40B4-BE49-F238E27FC236}">
                <a16:creationId xmlns:a16="http://schemas.microsoft.com/office/drawing/2014/main" id="{9EFD4657-7815-4E86-91BE-FDB467B6AA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8" y="0"/>
            <a:ext cx="764164" cy="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6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8B3D32-918D-4FA4-BDB8-444A26E336F0}"/>
              </a:ext>
            </a:extLst>
          </p:cNvPr>
          <p:cNvSpPr txBox="1"/>
          <p:nvPr/>
        </p:nvSpPr>
        <p:spPr>
          <a:xfrm>
            <a:off x="500062" y="639100"/>
            <a:ext cx="11496319" cy="132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3364"/>
              </a:buClr>
              <a:buSzPts val="2400"/>
              <a:defRPr/>
            </a:pPr>
            <a:r>
              <a:rPr lang="es-ES_tradnl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7Speaking: A la vanguardia de la innovación tecnológica y de las ciencias cognitivas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290560-E8B4-40E4-88FB-120FBF2EB9BD}"/>
              </a:ext>
            </a:extLst>
          </p:cNvPr>
          <p:cNvSpPr/>
          <p:nvPr/>
        </p:nvSpPr>
        <p:spPr>
          <a:xfrm>
            <a:off x="842481" y="2413338"/>
            <a:ext cx="106234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>
                <a:solidFill>
                  <a:srgbClr val="516072"/>
                </a:solidFill>
                <a:latin typeface="Hind Vadodara"/>
              </a:rPr>
              <a:t>Inmersión lingüística adictiva, en base a una amplia gama de actividades: </a:t>
            </a:r>
          </a:p>
          <a:p>
            <a:endParaRPr lang="es-ES_tradnl" sz="2000" dirty="0">
              <a:solidFill>
                <a:srgbClr val="516072"/>
              </a:solidFill>
              <a:latin typeface="Hind Vadodara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5 idiomas de aprendizaje (Ingles, francés, alemán, español, italiano)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,  interfaz disponible en 12 idiomas, (idiomas vehiculares destacadas: Español, inglés, alemán, mandarín)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Aprendizaje </a:t>
            </a: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social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 en los 6 niveles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Contenido basado en </a:t>
            </a: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noticias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 diarias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Vocabulario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 especializado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Destrezas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 generales, para negocios y profesionales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Talleres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 de vocabulario, gramática, pronunciación, etc.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Itinerario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 para Principiantes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Gamificación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 (gratificaciones)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Quiz y pruebas 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de comprensión</a:t>
            </a:r>
          </a:p>
        </p:txBody>
      </p:sp>
      <p:pic>
        <p:nvPicPr>
          <p:cNvPr id="5" name="Image 2">
            <a:extLst>
              <a:ext uri="{FF2B5EF4-FFF2-40B4-BE49-F238E27FC236}">
                <a16:creationId xmlns:a16="http://schemas.microsoft.com/office/drawing/2014/main" id="{C329C941-2BAC-4965-8BFB-A1E8D7E629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8" y="0"/>
            <a:ext cx="764164" cy="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8B3D32-918D-4FA4-BDB8-444A26E336F0}"/>
              </a:ext>
            </a:extLst>
          </p:cNvPr>
          <p:cNvSpPr txBox="1"/>
          <p:nvPr/>
        </p:nvSpPr>
        <p:spPr>
          <a:xfrm>
            <a:off x="406060" y="984286"/>
            <a:ext cx="11496319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FF3364"/>
              </a:buClr>
              <a:buSzPts val="2400"/>
              <a:defRPr/>
            </a:pPr>
            <a:r>
              <a:rPr lang="es-ES_tradnl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7Speaking: Sencillez y flexibilidad del aprendizaje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290560-E8B4-40E4-88FB-120FBF2EB9BD}"/>
              </a:ext>
            </a:extLst>
          </p:cNvPr>
          <p:cNvSpPr/>
          <p:nvPr/>
        </p:nvSpPr>
        <p:spPr>
          <a:xfrm>
            <a:off x="842481" y="2413338"/>
            <a:ext cx="10623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dirty="0">
              <a:solidFill>
                <a:srgbClr val="516072"/>
              </a:solidFill>
              <a:latin typeface="Hind Vadodara"/>
            </a:endParaRPr>
          </a:p>
          <a:p>
            <a:endParaRPr lang="es-ES_tradnl" b="0" i="0" dirty="0">
              <a:solidFill>
                <a:srgbClr val="516072"/>
              </a:solidFill>
              <a:effectLst/>
              <a:latin typeface="Hind Vadodar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1C81BE-96EE-4AAD-8369-0811F96A1275}"/>
              </a:ext>
            </a:extLst>
          </p:cNvPr>
          <p:cNvSpPr/>
          <p:nvPr/>
        </p:nvSpPr>
        <p:spPr>
          <a:xfrm>
            <a:off x="613051" y="1892212"/>
            <a:ext cx="109658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b="1" dirty="0">
                <a:solidFill>
                  <a:srgbClr val="516072"/>
                </a:solidFill>
                <a:latin typeface="Hind Vadodara"/>
              </a:rPr>
              <a:t>Los estudiantes se forman donde quieran, cuando quieran:</a:t>
            </a:r>
          </a:p>
          <a:p>
            <a:pPr algn="just"/>
            <a:endParaRPr lang="es-ES_tradnl" sz="2000" dirty="0">
              <a:solidFill>
                <a:srgbClr val="516072"/>
              </a:solidFill>
              <a:latin typeface="Hind Vadodara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Disponible para </a:t>
            </a: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PC o Mac, tabletas y smartphones 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gracias a nuestra App compatibles iOS y Android, uso Online y Off line,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Solución totalmente “</a:t>
            </a:r>
            <a:r>
              <a:rPr lang="es-ES_tradn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responsive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”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La clase </a:t>
            </a: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basada en la actualidad del día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, todos los días en el buzón de correo de cada alumno con el Micro aprendizaje, para una inmersión inmediata en el idioma y su cultura.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Las soluciones son “</a:t>
            </a:r>
            <a:r>
              <a:rPr lang="es-ES_tradn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zero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 </a:t>
            </a:r>
            <a:r>
              <a:rPr lang="es-ES_tradn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plug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 in” y </a:t>
            </a: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7Speaking proporciona toda la asistencia técnica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anose="020B0502020203020204" pitchFamily="34" charset="0"/>
              </a:rPr>
              <a:t>.</a:t>
            </a:r>
          </a:p>
          <a:p>
            <a:br>
              <a:rPr lang="es-ES_tradnl" sz="2000" dirty="0">
                <a:solidFill>
                  <a:srgbClr val="516072"/>
                </a:solidFill>
                <a:latin typeface="Hind Vadodara"/>
              </a:rPr>
            </a:br>
            <a:endParaRPr lang="es-ES_tradnl" sz="2000" dirty="0"/>
          </a:p>
        </p:txBody>
      </p:sp>
      <p:pic>
        <p:nvPicPr>
          <p:cNvPr id="5" name="Image 2">
            <a:extLst>
              <a:ext uri="{FF2B5EF4-FFF2-40B4-BE49-F238E27FC236}">
                <a16:creationId xmlns:a16="http://schemas.microsoft.com/office/drawing/2014/main" id="{1F9BC502-7B97-4A3C-B50B-459D8CD457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8" y="0"/>
            <a:ext cx="764164" cy="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CB11F21-8DAD-4453-B206-5E8EE0504649}"/>
              </a:ext>
            </a:extLst>
          </p:cNvPr>
          <p:cNvSpPr txBox="1"/>
          <p:nvPr/>
        </p:nvSpPr>
        <p:spPr>
          <a:xfrm>
            <a:off x="9113769" y="2187958"/>
            <a:ext cx="2743718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3364"/>
              </a:buClr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fia Pro" panose="02000000000000000000" pitchFamily="50" charset="0"/>
              </a:rPr>
              <a:t>Exposición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fia Pro" panose="02000000000000000000" pitchFamily="50" charset="0"/>
              </a:rPr>
              <a:t> Social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393254-EB52-45E4-BE0D-40B824BC580F}"/>
              </a:ext>
            </a:extLst>
          </p:cNvPr>
          <p:cNvSpPr txBox="1"/>
          <p:nvPr/>
        </p:nvSpPr>
        <p:spPr>
          <a:xfrm>
            <a:off x="9147106" y="4586677"/>
            <a:ext cx="2838491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3364"/>
              </a:buClr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fia Pro" panose="02000000000000000000" pitchFamily="50" charset="0"/>
              </a:rPr>
              <a:t>Educación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fia Pro" panose="02000000000000000000" pitchFamily="50" charset="0"/>
              </a:rPr>
              <a:t> Formal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4AA8C18-0D3F-4E38-9E96-BD23409074E8}"/>
              </a:ext>
            </a:extLst>
          </p:cNvPr>
          <p:cNvGrpSpPr/>
          <p:nvPr/>
        </p:nvGrpSpPr>
        <p:grpSpPr>
          <a:xfrm>
            <a:off x="2913799" y="1873178"/>
            <a:ext cx="5749775" cy="4246406"/>
            <a:chOff x="2965129" y="2087439"/>
            <a:chExt cx="4793950" cy="3380490"/>
          </a:xfrm>
        </p:grpSpPr>
        <p:graphicFrame>
          <p:nvGraphicFramePr>
            <p:cNvPr id="9" name="Graphique 8">
              <a:extLst>
                <a:ext uri="{FF2B5EF4-FFF2-40B4-BE49-F238E27FC236}">
                  <a16:creationId xmlns:a16="http://schemas.microsoft.com/office/drawing/2014/main" id="{972C6953-6672-461D-91A8-70808FA8AE46}"/>
                </a:ext>
              </a:extLst>
            </p:cNvPr>
            <p:cNvGraphicFramePr/>
            <p:nvPr/>
          </p:nvGraphicFramePr>
          <p:xfrm>
            <a:off x="2965129" y="2087439"/>
            <a:ext cx="4793950" cy="33804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Espace réservé du contenu 12">
              <a:extLst>
                <a:ext uri="{FF2B5EF4-FFF2-40B4-BE49-F238E27FC236}">
                  <a16:creationId xmlns:a16="http://schemas.microsoft.com/office/drawing/2014/main" id="{BB85A664-53FD-49B3-8B73-4B8D876F4FAB}"/>
                </a:ext>
              </a:extLst>
            </p:cNvPr>
            <p:cNvSpPr txBox="1">
              <a:spLocks/>
            </p:cNvSpPr>
            <p:nvPr/>
          </p:nvSpPr>
          <p:spPr>
            <a:xfrm>
              <a:off x="3664454" y="3828200"/>
              <a:ext cx="1205099" cy="37946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Clr>
                  <a:srgbClr val="FF3364"/>
                </a:buClr>
                <a:buFont typeface="Arial" panose="020B0604020202020204" pitchFamily="34" charset="0"/>
                <a:buNone/>
              </a:pPr>
              <a:r>
                <a:rPr lang="en-US" sz="1400" b="1" spc="600" dirty="0">
                  <a:solidFill>
                    <a:schemeClr val="bg1"/>
                  </a:solidFill>
                  <a:latin typeface="Avenir LT Std 65 Medium" panose="020B0603020203020204" pitchFamily="34" charset="0"/>
                </a:rPr>
                <a:t>70</a:t>
              </a:r>
            </a:p>
          </p:txBody>
        </p:sp>
        <p:sp>
          <p:nvSpPr>
            <p:cNvPr id="10" name="Espace réservé du contenu 12">
              <a:extLst>
                <a:ext uri="{FF2B5EF4-FFF2-40B4-BE49-F238E27FC236}">
                  <a16:creationId xmlns:a16="http://schemas.microsoft.com/office/drawing/2014/main" id="{76587A2B-C219-4F16-8201-D386CB9BCE9A}"/>
                </a:ext>
              </a:extLst>
            </p:cNvPr>
            <p:cNvSpPr txBox="1">
              <a:spLocks/>
            </p:cNvSpPr>
            <p:nvPr/>
          </p:nvSpPr>
          <p:spPr>
            <a:xfrm>
              <a:off x="6174565" y="2991896"/>
              <a:ext cx="1205099" cy="37946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Clr>
                  <a:srgbClr val="FF3364"/>
                </a:buClr>
                <a:buFont typeface="Arial" panose="020B0604020202020204" pitchFamily="34" charset="0"/>
                <a:buNone/>
              </a:pPr>
              <a:r>
                <a:rPr lang="en-US" sz="1400" b="1" spc="600" dirty="0">
                  <a:solidFill>
                    <a:schemeClr val="bg1"/>
                  </a:solidFill>
                  <a:latin typeface="Avenir LT Std 65 Medium" panose="020B0603020203020204" pitchFamily="34" charset="0"/>
                </a:rPr>
                <a:t>20</a:t>
              </a:r>
            </a:p>
          </p:txBody>
        </p:sp>
        <p:sp>
          <p:nvSpPr>
            <p:cNvPr id="11" name="Espace réservé du contenu 12">
              <a:extLst>
                <a:ext uri="{FF2B5EF4-FFF2-40B4-BE49-F238E27FC236}">
                  <a16:creationId xmlns:a16="http://schemas.microsoft.com/office/drawing/2014/main" id="{A9A1460F-096C-4386-97D6-EFD41815FA55}"/>
                </a:ext>
              </a:extLst>
            </p:cNvPr>
            <p:cNvSpPr txBox="1">
              <a:spLocks/>
            </p:cNvSpPr>
            <p:nvPr/>
          </p:nvSpPr>
          <p:spPr>
            <a:xfrm>
              <a:off x="6453151" y="4231134"/>
              <a:ext cx="1205098" cy="37946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Clr>
                  <a:srgbClr val="FF3364"/>
                </a:buClr>
                <a:buFont typeface="Arial" panose="020B0604020202020204" pitchFamily="34" charset="0"/>
                <a:buNone/>
              </a:pPr>
              <a:r>
                <a:rPr lang="en-US" sz="1400" b="1" spc="600" dirty="0">
                  <a:solidFill>
                    <a:schemeClr val="bg1"/>
                  </a:solidFill>
                  <a:latin typeface="Avenir LT Std 65 Medium" panose="020B0603020203020204" pitchFamily="34" charset="0"/>
                </a:rPr>
                <a:t>10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AF6531C4-1938-4F65-8AD0-13F752C7C990}"/>
              </a:ext>
            </a:extLst>
          </p:cNvPr>
          <p:cNvSpPr txBox="1"/>
          <p:nvPr/>
        </p:nvSpPr>
        <p:spPr>
          <a:xfrm>
            <a:off x="534724" y="874977"/>
            <a:ext cx="10682744" cy="69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Clr>
                <a:srgbClr val="FF3364"/>
              </a:buClr>
              <a:buSzPts val="2400"/>
              <a:defRPr/>
            </a:pPr>
            <a:r>
              <a:rPr lang="es-ES_tradnl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El aprendizaje es sobre todo una cuestión de experiencia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74C89DD-C8B2-BD4E-B258-C57F51A432EE}"/>
              </a:ext>
            </a:extLst>
          </p:cNvPr>
          <p:cNvGrpSpPr/>
          <p:nvPr/>
        </p:nvGrpSpPr>
        <p:grpSpPr>
          <a:xfrm>
            <a:off x="926660" y="3552980"/>
            <a:ext cx="2954875" cy="786838"/>
            <a:chOff x="926660" y="3552980"/>
            <a:chExt cx="3235206" cy="786838"/>
          </a:xfrm>
        </p:grpSpPr>
        <p:cxnSp>
          <p:nvCxnSpPr>
            <p:cNvPr id="5" name="Connecteur en angle 4">
              <a:extLst>
                <a:ext uri="{FF2B5EF4-FFF2-40B4-BE49-F238E27FC236}">
                  <a16:creationId xmlns:a16="http://schemas.microsoft.com/office/drawing/2014/main" id="{D4F30BE3-C7BF-A448-8BF3-2F082385E052}"/>
                </a:ext>
              </a:extLst>
            </p:cNvPr>
            <p:cNvCxnSpPr>
              <a:cxnSpLocks/>
            </p:cNvCxnSpPr>
            <p:nvPr/>
          </p:nvCxnSpPr>
          <p:spPr>
            <a:xfrm>
              <a:off x="926660" y="3552980"/>
              <a:ext cx="3104742" cy="715572"/>
            </a:xfrm>
            <a:prstGeom prst="bentConnector3">
              <a:avLst>
                <a:gd name="adj1" fmla="val 73178"/>
              </a:avLst>
            </a:prstGeom>
            <a:ln w="28575">
              <a:solidFill>
                <a:schemeClr val="bg2">
                  <a:lumMod val="9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56470938-B277-AE43-AA10-1039E62DC304}"/>
                </a:ext>
              </a:extLst>
            </p:cNvPr>
            <p:cNvSpPr/>
            <p:nvPr/>
          </p:nvSpPr>
          <p:spPr>
            <a:xfrm>
              <a:off x="4031402" y="4197286"/>
              <a:ext cx="130464" cy="142532"/>
            </a:xfrm>
            <a:prstGeom prst="ellipse">
              <a:avLst/>
            </a:prstGeom>
            <a:noFill/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Espace réservé du contenu 12">
            <a:extLst>
              <a:ext uri="{FF2B5EF4-FFF2-40B4-BE49-F238E27FC236}">
                <a16:creationId xmlns:a16="http://schemas.microsoft.com/office/drawing/2014/main" id="{AA76AD82-B1DC-4213-AC0F-F17A0BDAA038}"/>
              </a:ext>
            </a:extLst>
          </p:cNvPr>
          <p:cNvSpPr txBox="1">
            <a:spLocks/>
          </p:cNvSpPr>
          <p:nvPr/>
        </p:nvSpPr>
        <p:spPr>
          <a:xfrm>
            <a:off x="560061" y="2835609"/>
            <a:ext cx="3327605" cy="6718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3364"/>
              </a:buClr>
              <a:buFont typeface="Arial" panose="020B0604020202020204" pitchFamily="34" charset="0"/>
              <a:buNone/>
            </a:pP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fia Pro" panose="02000000000000000000" pitchFamily="50" charset="0"/>
              </a:rPr>
              <a:t>Experiencia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Sofia Pro" panose="02000000000000000000" pitchFamily="50" charset="0"/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fia Pro" panose="02000000000000000000" pitchFamily="50" charset="0"/>
              </a:rPr>
              <a:t>informal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Sofia Pro" panose="02000000000000000000" pitchFamily="50" charset="0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BD3E1FB-6512-D449-811D-1791585CADC6}"/>
              </a:ext>
            </a:extLst>
          </p:cNvPr>
          <p:cNvGrpSpPr/>
          <p:nvPr/>
        </p:nvGrpSpPr>
        <p:grpSpPr>
          <a:xfrm flipH="1">
            <a:off x="7902144" y="2854576"/>
            <a:ext cx="2359456" cy="413291"/>
            <a:chOff x="1802410" y="3926527"/>
            <a:chExt cx="2359456" cy="413291"/>
          </a:xfrm>
        </p:grpSpPr>
        <p:cxnSp>
          <p:nvCxnSpPr>
            <p:cNvPr id="25" name="Connecteur en angle 24">
              <a:extLst>
                <a:ext uri="{FF2B5EF4-FFF2-40B4-BE49-F238E27FC236}">
                  <a16:creationId xmlns:a16="http://schemas.microsoft.com/office/drawing/2014/main" id="{261FE9EC-5852-D94D-8BFF-FE58BABD4109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802410" y="3926527"/>
              <a:ext cx="2228988" cy="342023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2">
                  <a:lumMod val="9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67993035-9363-2B46-9E21-F833E3AA49BD}"/>
                </a:ext>
              </a:extLst>
            </p:cNvPr>
            <p:cNvSpPr/>
            <p:nvPr/>
          </p:nvSpPr>
          <p:spPr>
            <a:xfrm>
              <a:off x="4031402" y="4197286"/>
              <a:ext cx="130464" cy="142532"/>
            </a:xfrm>
            <a:prstGeom prst="ellipse">
              <a:avLst/>
            </a:prstGeom>
            <a:noFill/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F3A8550-8E33-D747-8658-5BAD4E97399A}"/>
              </a:ext>
            </a:extLst>
          </p:cNvPr>
          <p:cNvGrpSpPr/>
          <p:nvPr/>
        </p:nvGrpSpPr>
        <p:grpSpPr>
          <a:xfrm flipH="1" flipV="1">
            <a:off x="8208509" y="4780071"/>
            <a:ext cx="2277119" cy="476664"/>
            <a:chOff x="1972926" y="3863154"/>
            <a:chExt cx="2188940" cy="476664"/>
          </a:xfrm>
        </p:grpSpPr>
        <p:cxnSp>
          <p:nvCxnSpPr>
            <p:cNvPr id="35" name="Connecteur en angle 34">
              <a:extLst>
                <a:ext uri="{FF2B5EF4-FFF2-40B4-BE49-F238E27FC236}">
                  <a16:creationId xmlns:a16="http://schemas.microsoft.com/office/drawing/2014/main" id="{555441A0-3AAF-8340-A650-A5AD53547F94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972926" y="3863154"/>
              <a:ext cx="2058474" cy="405393"/>
            </a:xfrm>
            <a:prstGeom prst="bentConnector3">
              <a:avLst>
                <a:gd name="adj1" fmla="val 75233"/>
              </a:avLst>
            </a:prstGeom>
            <a:ln w="28575">
              <a:solidFill>
                <a:schemeClr val="bg2">
                  <a:lumMod val="9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F05DC433-89B4-D94C-8709-7F9F989869AB}"/>
                </a:ext>
              </a:extLst>
            </p:cNvPr>
            <p:cNvSpPr/>
            <p:nvPr/>
          </p:nvSpPr>
          <p:spPr>
            <a:xfrm>
              <a:off x="4031402" y="4197286"/>
              <a:ext cx="130464" cy="142532"/>
            </a:xfrm>
            <a:prstGeom prst="ellipse">
              <a:avLst/>
            </a:prstGeom>
            <a:noFill/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8828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/>
          <p:nvPr/>
        </p:nvSpPr>
        <p:spPr>
          <a:xfrm>
            <a:off x="640388" y="768409"/>
            <a:ext cx="4262962" cy="5909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_tradnl" sz="3600" dirty="0">
                <a:solidFill>
                  <a:srgbClr val="FF3364"/>
                </a:solidFill>
                <a:latin typeface="Avenir LT Std 45 Book" panose="020B0502020203020204" pitchFamily="34" charset="0"/>
              </a:rPr>
              <a:t>Formación tradicional</a:t>
            </a:r>
          </a:p>
        </p:txBody>
      </p:sp>
      <p:pic>
        <p:nvPicPr>
          <p:cNvPr id="10" name="Picture 2" descr="C:\Users\a.foisile\Pictures\PHOTOSHOP\White Papers\Graph-ROI.png">
            <a:extLst>
              <a:ext uri="{FF2B5EF4-FFF2-40B4-BE49-F238E27FC236}">
                <a16:creationId xmlns:a16="http://schemas.microsoft.com/office/drawing/2014/main" id="{033C2C58-AE17-49E4-8A5D-16830BA8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041" y="1167532"/>
            <a:ext cx="4833258" cy="524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98BAF3-9F32-7343-9820-6C7741F28A5B}"/>
              </a:ext>
            </a:extLst>
          </p:cNvPr>
          <p:cNvSpPr/>
          <p:nvPr/>
        </p:nvSpPr>
        <p:spPr>
          <a:xfrm>
            <a:off x="6803036" y="3397098"/>
            <a:ext cx="420392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ED8400"/>
              </a:buClr>
              <a:buSzPct val="150000"/>
            </a:pPr>
            <a:r>
              <a:rPr lang="en-US" sz="3600" dirty="0">
                <a:solidFill>
                  <a:srgbClr val="ED8400"/>
                </a:solidFill>
                <a:latin typeface="Avenir LT Std 45 Book" panose="020B0502020203020204" pitchFamily="34" charset="0"/>
              </a:rPr>
              <a:t>200 horas</a:t>
            </a:r>
            <a:endParaRPr lang="en-US" dirty="0">
              <a:latin typeface="Avenir LT Std 45 Book" panose="020B0502020203020204" pitchFamily="34" charset="0"/>
            </a:endParaRPr>
          </a:p>
          <a:p>
            <a:pPr lvl="0" algn="ctr">
              <a:buClr>
                <a:srgbClr val="ED8400"/>
              </a:buClr>
              <a:buSzPct val="150000"/>
            </a:pPr>
            <a:r>
              <a:rPr lang="es-ES_tradnl" sz="2000" dirty="0">
                <a:solidFill>
                  <a:srgbClr val="4E5155"/>
                </a:solidFill>
                <a:latin typeface="Avenir LT Std 45 Book" panose="020B0502020203020204" pitchFamily="34" charset="0"/>
              </a:rPr>
              <a:t>de formación para pasar de un nivel intermedio (B1) a un nivel intermedio avanzado (B2)</a:t>
            </a:r>
            <a:endParaRPr lang="en-US" sz="2400" dirty="0">
              <a:solidFill>
                <a:prstClr val="black"/>
              </a:solidFill>
              <a:latin typeface="Avenir LT Std 45 Book" panose="020B0502020203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B04CDA-FE62-413C-B4A3-35EC7B87F0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119" y="2439840"/>
            <a:ext cx="1191759" cy="989160"/>
          </a:xfrm>
          <a:prstGeom prst="rect">
            <a:avLst/>
          </a:prstGeom>
        </p:spPr>
      </p:pic>
      <p:pic>
        <p:nvPicPr>
          <p:cNvPr id="7" name="Image 2">
            <a:extLst>
              <a:ext uri="{FF2B5EF4-FFF2-40B4-BE49-F238E27FC236}">
                <a16:creationId xmlns:a16="http://schemas.microsoft.com/office/drawing/2014/main" id="{BBE5C85D-7885-49DB-BCEF-C31DA10BDA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8" y="0"/>
            <a:ext cx="764164" cy="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813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4902</TotalTime>
  <Words>1108</Words>
  <Application>Microsoft Office PowerPoint</Application>
  <PresentationFormat>Panorámica</PresentationFormat>
  <Paragraphs>184</Paragraphs>
  <Slides>24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Avenir LT Std 45 Book</vt:lpstr>
      <vt:lpstr>Avenir LT Std 65 Medium</vt:lpstr>
      <vt:lpstr>Calibri</vt:lpstr>
      <vt:lpstr>Calibri Light</vt:lpstr>
      <vt:lpstr>HelveticaNeueLT Std Lt</vt:lpstr>
      <vt:lpstr>Hind Vadodara</vt:lpstr>
      <vt:lpstr>Myriad Pro</vt:lpstr>
      <vt:lpstr>Sofia Pro</vt:lpstr>
      <vt:lpstr>Wingdings</vt:lpstr>
      <vt:lpstr>Thème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 Learning</dc:title>
  <dc:creator>Cindy PHONSAVANE</dc:creator>
  <cp:lastModifiedBy>Ricardo Ospina</cp:lastModifiedBy>
  <cp:revision>157</cp:revision>
  <dcterms:created xsi:type="dcterms:W3CDTF">2019-06-20T14:07:59Z</dcterms:created>
  <dcterms:modified xsi:type="dcterms:W3CDTF">2021-10-23T00:08:20Z</dcterms:modified>
</cp:coreProperties>
</file>